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51.xml.rels" ContentType="application/vnd.openxmlformats-package.relationships+xml"/>
  <Override PartName="/ppt/notesSlides/_rels/notesSlide19.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51.xml" ContentType="application/vnd.openxmlformats-officedocument.presentationml.notesSlid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76.jpeg" ContentType="image/jpe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1.png" ContentType="image/png"/>
  <Override PartName="/ppt/media/image30.png" ContentType="image/png"/>
  <Override PartName="/ppt/media/image14.png" ContentType="image/png"/>
  <Override PartName="/ppt/media/image2.png" ContentType="image/png"/>
  <Override PartName="/ppt/media/image32.png" ContentType="image/png"/>
  <Override PartName="/ppt/media/image25.png" ContentType="image/png"/>
  <Override PartName="/ppt/media/image47.png" ContentType="image/png"/>
  <Override PartName="/ppt/media/image10.png" ContentType="image/png"/>
  <Override PartName="/ppt/media/image1.jpeg" ContentType="image/jpeg"/>
  <Override PartName="/ppt/media/image21.png" ContentType="image/png"/>
  <Override PartName="/ppt/media/image58.png" ContentType="image/png"/>
  <Override PartName="/ppt/media/image20.png" ContentType="image/png"/>
  <Override PartName="/ppt/media/image57.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75.png" ContentType="image/png"/>
  <Override PartName="/ppt/media/image63.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jpeg" ContentType="image/jpeg"/>
  <Override PartName="/ppt/media/image70.png" ContentType="image/png"/>
  <Override PartName="/ppt/media/image28.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26.png" ContentType="image/png"/>
  <Override PartName="/ppt/media/image8.jpeg" ContentType="image/jpeg"/>
  <Override PartName="/ppt/media/image38.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62.jpeg" ContentType="image/jpe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IN" sz="4400" spc="-1" strike="noStrike">
                <a:latin typeface="Arial"/>
              </a:rPr>
              <a:t>Click to move the slide</a:t>
            </a:r>
            <a:endParaRPr b="0" lang="en-IN" sz="4400" spc="-1" strike="noStrike">
              <a:latin typeface="Arial"/>
            </a:endParaRPr>
          </a:p>
        </p:txBody>
      </p:sp>
      <p:sp>
        <p:nvSpPr>
          <p:cNvPr id="345"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346"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347"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348"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34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2D29E3E-6326-411B-9893-B47690F60982}"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685800" y="1143000"/>
            <a:ext cx="5478120" cy="3078000"/>
          </a:xfrm>
          <a:prstGeom prst="rect">
            <a:avLst/>
          </a:prstGeom>
        </p:spPr>
      </p:sp>
      <p:sp>
        <p:nvSpPr>
          <p:cNvPr id="614" name="PlaceHolder 2"/>
          <p:cNvSpPr>
            <a:spLocks noGrp="1"/>
          </p:cNvSpPr>
          <p:nvPr>
            <p:ph type="body"/>
          </p:nvPr>
        </p:nvSpPr>
        <p:spPr>
          <a:xfrm>
            <a:off x="685800" y="4400640"/>
            <a:ext cx="5478120" cy="3592080"/>
          </a:xfrm>
          <a:prstGeom prst="rect">
            <a:avLst/>
          </a:prstGeom>
        </p:spPr>
        <p:txBody>
          <a:bodyPr lIns="0" rIns="0" tIns="0" bIns="0">
            <a:noAutofit/>
          </a:bodyPr>
          <a:p>
            <a:endParaRPr b="0" lang="en-IN" sz="2000" spc="-1" strike="noStrike">
              <a:latin typeface="Arial"/>
            </a:endParaRPr>
          </a:p>
        </p:txBody>
      </p:sp>
      <p:sp>
        <p:nvSpPr>
          <p:cNvPr id="615" name="CustomShape 3"/>
          <p:cNvSpPr/>
          <p:nvPr/>
        </p:nvSpPr>
        <p:spPr>
          <a:xfrm>
            <a:off x="3884760" y="8685360"/>
            <a:ext cx="2963520" cy="45036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9B07D4B-65DA-481B-BB23-C62850E8743D}"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685800" y="1143000"/>
            <a:ext cx="5478120" cy="3078000"/>
          </a:xfrm>
          <a:prstGeom prst="rect">
            <a:avLst/>
          </a:prstGeom>
        </p:spPr>
      </p:sp>
      <p:sp>
        <p:nvSpPr>
          <p:cNvPr id="608" name="PlaceHolder 2"/>
          <p:cNvSpPr>
            <a:spLocks noGrp="1"/>
          </p:cNvSpPr>
          <p:nvPr>
            <p:ph type="body"/>
          </p:nvPr>
        </p:nvSpPr>
        <p:spPr>
          <a:xfrm>
            <a:off x="685800" y="4400640"/>
            <a:ext cx="5478120" cy="3592080"/>
          </a:xfrm>
          <a:prstGeom prst="rect">
            <a:avLst/>
          </a:prstGeom>
        </p:spPr>
        <p:txBody>
          <a:bodyPr lIns="0" rIns="0" tIns="0" bIns="0">
            <a:noAutofit/>
          </a:bodyPr>
          <a:p>
            <a:endParaRPr b="0" lang="en-IN" sz="2000" spc="-1" strike="noStrike">
              <a:latin typeface="Arial"/>
            </a:endParaRPr>
          </a:p>
        </p:txBody>
      </p:sp>
      <p:sp>
        <p:nvSpPr>
          <p:cNvPr id="609" name="CustomShape 3"/>
          <p:cNvSpPr/>
          <p:nvPr/>
        </p:nvSpPr>
        <p:spPr>
          <a:xfrm>
            <a:off x="3884760" y="8685360"/>
            <a:ext cx="2963520" cy="45036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C7B4069-EECC-43F4-9A70-A172AE36FC88}"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685800" y="1143000"/>
            <a:ext cx="5478120" cy="3078000"/>
          </a:xfrm>
          <a:prstGeom prst="rect">
            <a:avLst/>
          </a:prstGeom>
        </p:spPr>
      </p:sp>
      <p:sp>
        <p:nvSpPr>
          <p:cNvPr id="617" name="PlaceHolder 2"/>
          <p:cNvSpPr>
            <a:spLocks noGrp="1"/>
          </p:cNvSpPr>
          <p:nvPr>
            <p:ph type="body"/>
          </p:nvPr>
        </p:nvSpPr>
        <p:spPr>
          <a:xfrm>
            <a:off x="685800" y="4400640"/>
            <a:ext cx="5478120" cy="3592080"/>
          </a:xfrm>
          <a:prstGeom prst="rect">
            <a:avLst/>
          </a:prstGeom>
        </p:spPr>
        <p:txBody>
          <a:bodyPr lIns="0" rIns="0" tIns="0" bIns="0">
            <a:noAutofit/>
          </a:bodyPr>
          <a:p>
            <a:endParaRPr b="0" lang="en-IN" sz="2000" spc="-1" strike="noStrike">
              <a:latin typeface="Arial"/>
            </a:endParaRPr>
          </a:p>
        </p:txBody>
      </p:sp>
      <p:sp>
        <p:nvSpPr>
          <p:cNvPr id="618" name="CustomShape 3"/>
          <p:cNvSpPr/>
          <p:nvPr/>
        </p:nvSpPr>
        <p:spPr>
          <a:xfrm>
            <a:off x="3884760" y="8685360"/>
            <a:ext cx="2963520" cy="45036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64C332ED-800F-406D-9ED2-B9E4C33E9741}"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685800" y="1143000"/>
            <a:ext cx="5478120" cy="3078000"/>
          </a:xfrm>
          <a:prstGeom prst="rect">
            <a:avLst/>
          </a:prstGeom>
        </p:spPr>
      </p:sp>
      <p:sp>
        <p:nvSpPr>
          <p:cNvPr id="611" name="PlaceHolder 2"/>
          <p:cNvSpPr>
            <a:spLocks noGrp="1"/>
          </p:cNvSpPr>
          <p:nvPr>
            <p:ph type="body"/>
          </p:nvPr>
        </p:nvSpPr>
        <p:spPr>
          <a:xfrm>
            <a:off x="685800" y="4400640"/>
            <a:ext cx="5478120" cy="3592080"/>
          </a:xfrm>
          <a:prstGeom prst="rect">
            <a:avLst/>
          </a:prstGeom>
        </p:spPr>
        <p:txBody>
          <a:bodyPr lIns="0" rIns="0" tIns="0" bIns="0">
            <a:noAutofit/>
          </a:bodyPr>
          <a:p>
            <a:endParaRPr b="0" lang="en-IN" sz="2000" spc="-1" strike="noStrike">
              <a:latin typeface="Arial"/>
            </a:endParaRPr>
          </a:p>
        </p:txBody>
      </p:sp>
      <p:sp>
        <p:nvSpPr>
          <p:cNvPr id="612" name="CustomShape 3"/>
          <p:cNvSpPr/>
          <p:nvPr/>
        </p:nvSpPr>
        <p:spPr>
          <a:xfrm>
            <a:off x="3884760" y="8685360"/>
            <a:ext cx="2963520" cy="45036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8E43734-DB25-4E98-ACB3-B086B056028E}"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5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6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6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6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6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6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9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29"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30"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68"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69"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0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github.com/er-ssmohanty/ibm_daas_capstone/blob/main/final_notebooks/jupyter_labs_webscraping.ipynb"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ithub.com/er-ssmohanty/ibm_daas_capstone/blob/main/final_notebooks/labs-jupyter-spacex-Data-wrangling.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github.com/er-ssmohanty/ibm_daas_capstone/blob/main/final_notebooks/jupyter-labs-eda-dataviz.ipynb"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ithub.com/er-ssmohanty/ibm_daas_capstone/blob/main/final_notebooks/jupyter-labs-eda-sql-coursera.ipynb"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github.com/er-ssmohanty/ibm_daas_capstone/blob/main/current_notebooks/lab_jupyter_launch_site_location.ipynb" TargetMode="External"/><Relationship Id="rId3" Type="http://schemas.openxmlformats.org/officeDocument/2006/relationships/hyperlink" Target="https://github.com/er-ssmohanty/ibm_daas_capstone/blob/main/final_notebooks/lab_jupyter_launch_site_location.ipynb" TargetMode="External"/><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ithub.com/er-ssmohanty/ibm_daas_capstone/blob/main/script/spacex_dash_app.py"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er-ssmohanty/ibm_daas_capstone/blob/main/final_notebooks/SpaceX_Machine_Learning_Prediction_Part_5.ipynb"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6.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6.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88.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hyperlink" Target="https://github.com/er-ssmohanty/ibm_daas_capstone/blob/main/final_notebooks/SpaceX_Machine_Learning_Prediction_Part_5.ipynb" TargetMode="External"/><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hyperlink" Target="https://github.com/er-ssmohanty/ibm_daas_capstone" TargetMode="External"/><Relationship Id="rId3" Type="http://schemas.openxmlformats.org/officeDocument/2006/relationships/hyperlink" Target="https://scikit-learn.org/stable/" TargetMode="External"/><Relationship Id="rId4" Type="http://schemas.openxmlformats.org/officeDocument/2006/relationships/hyperlink" Target="https://python-visualization.github.io/folium/" TargetMode="External"/><Relationship Id="rId5" Type="http://schemas.openxmlformats.org/officeDocument/2006/relationships/hyperlink" Target="https://plotly.com/" TargetMode="External"/><Relationship Id="rId6" Type="http://schemas.openxmlformats.org/officeDocument/2006/relationships/hyperlink" Target="https://pandas.pydata.org/" TargetMode="External"/><Relationship Id="rId7" Type="http://schemas.openxmlformats.org/officeDocument/2006/relationships/hyperlink" Target="https://matplotlib.org/" TargetMode="External"/><Relationship Id="rId8" Type="http://schemas.openxmlformats.org/officeDocument/2006/relationships/hyperlink" Target="https://seaborn.pydata.org/" TargetMode="External"/><Relationship Id="rId9" Type="http://schemas.openxmlformats.org/officeDocument/2006/relationships/hyperlink" Target="https://colab.research.google.com/" TargetMode="External"/><Relationship Id="rId10" Type="http://schemas.openxmlformats.org/officeDocument/2006/relationships/slideLayout" Target="../slideLayouts/slideLayout13.xml"/><Relationship Id="rId11"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97.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ithub.com/er-ssmohanty/ibm_daas_capstone/blob/main/final_notebooks/jupyter-labs-spacex-data-collection-api.ipynb.ipynb"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0" name="CustomShape 1"/>
          <p:cNvSpPr/>
          <p:nvPr/>
        </p:nvSpPr>
        <p:spPr>
          <a:xfrm>
            <a:off x="888480" y="4568760"/>
            <a:ext cx="2506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Subhransu Sekhar</a:t>
            </a:r>
            <a:endParaRPr b="0" lang="en-IN" sz="1800" spc="-1" strike="noStrike">
              <a:latin typeface="Arial"/>
            </a:endParaRPr>
          </a:p>
          <a:p>
            <a:pPr>
              <a:lnSpc>
                <a:spcPct val="100000"/>
              </a:lnSpc>
            </a:pPr>
            <a:r>
              <a:rPr b="0" lang="en-US" sz="1800" spc="-1" strike="noStrike">
                <a:solidFill>
                  <a:srgbClr val="e7e6e6"/>
                </a:solidFill>
                <a:latin typeface="Abadi"/>
                <a:ea typeface="SF Pro"/>
              </a:rPr>
              <a:t>Mohanty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e7e6e6"/>
                </a:solidFill>
                <a:latin typeface="Abadi"/>
                <a:ea typeface="SF Pro"/>
              </a:rPr>
              <a:t>30/01/2022</a:t>
            </a:r>
            <a:endParaRPr b="0" lang="en-IN" sz="1800" spc="-1" strike="noStrike">
              <a:latin typeface="Arial"/>
            </a:endParaRPr>
          </a:p>
        </p:txBody>
      </p:sp>
      <p:pic>
        <p:nvPicPr>
          <p:cNvPr id="351" name="Picture 2" descr="IBM Skills Network Logo - Horizontal-noai copy.png"/>
          <p:cNvPicPr/>
          <p:nvPr/>
        </p:nvPicPr>
        <p:blipFill>
          <a:blip r:embed="rId2"/>
          <a:stretch/>
        </p:blipFill>
        <p:spPr>
          <a:xfrm>
            <a:off x="889920" y="676800"/>
            <a:ext cx="2095920" cy="62100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1"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08B9A6C-AC8E-4A43-920C-B9197DD91596}" type="slidenum">
              <a:rPr b="0" lang="en-US" sz="1600" spc="-1" strike="noStrike">
                <a:solidFill>
                  <a:srgbClr val="1c7ddb"/>
                </a:solidFill>
                <a:latin typeface="Abadi"/>
                <a:ea typeface="DejaVu Sans"/>
              </a:rPr>
              <a:t>9</a:t>
            </a:fld>
            <a:endParaRPr b="0" lang="en-IN" sz="1600" spc="-1" strike="noStrike">
              <a:latin typeface="Arial"/>
            </a:endParaRPr>
          </a:p>
        </p:txBody>
      </p:sp>
      <p:sp>
        <p:nvSpPr>
          <p:cNvPr id="392" name="CustomShape 2"/>
          <p:cNvSpPr/>
          <p:nvPr/>
        </p:nvSpPr>
        <p:spPr>
          <a:xfrm>
            <a:off x="922320" y="1792440"/>
            <a:ext cx="3924000" cy="3803400"/>
          </a:xfrm>
          <a:prstGeom prst="rect">
            <a:avLst/>
          </a:prstGeom>
          <a:noFill/>
          <a:ln w="0">
            <a:noFill/>
          </a:ln>
        </p:spPr>
        <p:style>
          <a:lnRef idx="0"/>
          <a:fillRef idx="0"/>
          <a:effectRef idx="0"/>
          <a:fontRef idx="minor"/>
        </p:style>
        <p:txBody>
          <a:bodyPr lIns="90000" rIns="90000" tIns="45000" bIns="45000">
            <a:noAutofit/>
          </a:bodyPr>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This flowchart represents how we scrapped the wikipedia webpage and got the desired dataframe.</a:t>
            </a:r>
            <a:endParaRPr b="0" lang="en-IN" sz="2200" spc="-1" strike="noStrike">
              <a:latin typeface="Arial"/>
            </a:endParaRPr>
          </a:p>
          <a:p>
            <a:pPr>
              <a:lnSpc>
                <a:spcPct val="100000"/>
              </a:lnSpc>
              <a:spcBef>
                <a:spcPts val="1400"/>
              </a:spcBef>
            </a:pPr>
            <a:endParaRPr b="0" lang="en-IN" sz="2200" spc="-1" strike="noStrike">
              <a:latin typeface="Arial"/>
            </a:endParaRPr>
          </a:p>
          <a:p>
            <a:pPr marL="228600" indent="-22032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web scraping notebook.</a:t>
            </a:r>
            <a:endParaRPr b="0" lang="en-IN" sz="2200" spc="-1" strike="noStrike">
              <a:latin typeface="Arial"/>
            </a:endParaRPr>
          </a:p>
        </p:txBody>
      </p:sp>
      <p:sp>
        <p:nvSpPr>
          <p:cNvPr id="393" name="CustomShape 3"/>
          <p:cNvSpPr/>
          <p:nvPr/>
        </p:nvSpPr>
        <p:spPr>
          <a:xfrm>
            <a:off x="770040" y="538560"/>
            <a:ext cx="10507320" cy="540720"/>
          </a:xfrm>
          <a:prstGeom prst="rect">
            <a:avLst/>
          </a:prstGeom>
          <a:noFill/>
          <a:ln w="0">
            <a:noFill/>
          </a:ln>
        </p:spPr>
        <p:style>
          <a:lnRef idx="0"/>
          <a:fillRef idx="0"/>
          <a:effectRef idx="0"/>
          <a:fontRef idx="minor"/>
        </p:style>
      </p:sp>
      <p:sp>
        <p:nvSpPr>
          <p:cNvPr id="394" name="CustomShape 4"/>
          <p:cNvSpPr/>
          <p:nvPr/>
        </p:nvSpPr>
        <p:spPr>
          <a:xfrm>
            <a:off x="922320" y="69120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395" name="CustomShape 5"/>
          <p:cNvSpPr/>
          <p:nvPr/>
        </p:nvSpPr>
        <p:spPr>
          <a:xfrm>
            <a:off x="5910120" y="1792440"/>
            <a:ext cx="5452560" cy="419868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p:txBody>
      </p:sp>
      <p:sp>
        <p:nvSpPr>
          <p:cNvPr id="396" name="Line 6"/>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97" name="CustomShape 7"/>
          <p:cNvSpPr/>
          <p:nvPr/>
        </p:nvSpPr>
        <p:spPr>
          <a:xfrm>
            <a:off x="5910120" y="1792440"/>
            <a:ext cx="5452560" cy="419868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98" name="CustomShape 8"/>
          <p:cNvSpPr/>
          <p:nvPr/>
        </p:nvSpPr>
        <p:spPr>
          <a:xfrm>
            <a:off x="5940000" y="1800000"/>
            <a:ext cx="1432440" cy="3524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99" name="CustomShape 9"/>
          <p:cNvSpPr/>
          <p:nvPr/>
        </p:nvSpPr>
        <p:spPr>
          <a:xfrm>
            <a:off x="8280000" y="1972440"/>
            <a:ext cx="2692440" cy="5400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BeautifulSoup &amp; DateTime</a:t>
            </a:r>
            <a:endParaRPr b="0" lang="en-IN" sz="1800" spc="-1" strike="noStrike">
              <a:latin typeface="Arial"/>
            </a:endParaRPr>
          </a:p>
        </p:txBody>
      </p:sp>
      <p:sp>
        <p:nvSpPr>
          <p:cNvPr id="400" name="CustomShape 10"/>
          <p:cNvSpPr/>
          <p:nvPr/>
        </p:nvSpPr>
        <p:spPr>
          <a:xfrm>
            <a:off x="6120000" y="3060720"/>
            <a:ext cx="3052440" cy="7124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Request the Falcon9 Launch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Wiki page from its URL</a:t>
            </a:r>
            <a:endParaRPr b="0" lang="en-IN" sz="1800" spc="-1" strike="noStrike">
              <a:latin typeface="Arial"/>
            </a:endParaRPr>
          </a:p>
        </p:txBody>
      </p:sp>
      <p:sp>
        <p:nvSpPr>
          <p:cNvPr id="401" name="Line 11"/>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402" name="CustomShape 12"/>
          <p:cNvSpPr/>
          <p:nvPr/>
        </p:nvSpPr>
        <p:spPr>
          <a:xfrm>
            <a:off x="7740000" y="3960720"/>
            <a:ext cx="3412440" cy="7124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Extract all column names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from the HTML table header</a:t>
            </a:r>
            <a:endParaRPr b="0" lang="en-IN" sz="1800" spc="-1" strike="noStrike">
              <a:latin typeface="Arial"/>
            </a:endParaRPr>
          </a:p>
          <a:p>
            <a:pPr algn="ctr">
              <a:lnSpc>
                <a:spcPct val="100000"/>
              </a:lnSpc>
            </a:pPr>
            <a:endParaRPr b="0" lang="en-IN" sz="1800" spc="-1" strike="noStrike">
              <a:latin typeface="Arial"/>
            </a:endParaRPr>
          </a:p>
        </p:txBody>
      </p:sp>
      <p:sp>
        <p:nvSpPr>
          <p:cNvPr id="403" name="CustomShape 13"/>
          <p:cNvSpPr/>
          <p:nvPr/>
        </p:nvSpPr>
        <p:spPr>
          <a:xfrm>
            <a:off x="6143400" y="4860000"/>
            <a:ext cx="3029760" cy="89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 data frame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Parsing the launch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HTML tables</a:t>
            </a:r>
            <a:endParaRPr b="0" lang="en-IN" sz="1800" spc="-1" strike="noStrike">
              <a:latin typeface="Arial"/>
            </a:endParaRPr>
          </a:p>
        </p:txBody>
      </p:sp>
      <p:sp>
        <p:nvSpPr>
          <p:cNvPr id="404" name="CustomShape 14"/>
          <p:cNvSpPr/>
          <p:nvPr/>
        </p:nvSpPr>
        <p:spPr>
          <a:xfrm>
            <a:off x="9540000" y="5400000"/>
            <a:ext cx="1462680" cy="3524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05" name="Line 15"/>
          <p:cNvSpPr/>
          <p:nvPr/>
        </p:nvSpPr>
        <p:spPr>
          <a:xfrm>
            <a:off x="9156600" y="4860000"/>
            <a:ext cx="743400" cy="540000"/>
          </a:xfrm>
          <a:prstGeom prst="line">
            <a:avLst/>
          </a:prstGeom>
          <a:ln w="0">
            <a:solidFill>
              <a:srgbClr val="3465a4"/>
            </a:solidFill>
            <a:tailEnd len="med" type="triangle" w="med"/>
          </a:ln>
        </p:spPr>
        <p:style>
          <a:lnRef idx="0"/>
          <a:fillRef idx="0"/>
          <a:effectRef idx="0"/>
          <a:fontRef idx="minor"/>
        </p:style>
      </p:sp>
      <p:sp>
        <p:nvSpPr>
          <p:cNvPr id="406" name="Line 16"/>
          <p:cNvSpPr/>
          <p:nvPr/>
        </p:nvSpPr>
        <p:spPr>
          <a:xfrm flipH="1">
            <a:off x="7740000" y="2519280"/>
            <a:ext cx="1440000" cy="540720"/>
          </a:xfrm>
          <a:prstGeom prst="line">
            <a:avLst/>
          </a:prstGeom>
          <a:ln w="0">
            <a:solidFill>
              <a:srgbClr val="3465a4"/>
            </a:solidFill>
            <a:tailEnd len="med" type="triangle" w="med"/>
          </a:ln>
        </p:spPr>
        <p:style>
          <a:lnRef idx="0"/>
          <a:fillRef idx="0"/>
          <a:effectRef idx="0"/>
          <a:fontRef idx="minor"/>
        </p:style>
      </p:sp>
      <p:sp>
        <p:nvSpPr>
          <p:cNvPr id="407" name="Line 17"/>
          <p:cNvSpPr/>
          <p:nvPr/>
        </p:nvSpPr>
        <p:spPr>
          <a:xfrm>
            <a:off x="9179280" y="3420000"/>
            <a:ext cx="720720" cy="540720"/>
          </a:xfrm>
          <a:prstGeom prst="line">
            <a:avLst/>
          </a:prstGeom>
          <a:ln w="0">
            <a:solidFill>
              <a:srgbClr val="3465a4"/>
            </a:solidFill>
            <a:tailEnd len="med" type="triangle" w="med"/>
          </a:ln>
        </p:spPr>
        <p:style>
          <a:lnRef idx="0"/>
          <a:fillRef idx="0"/>
          <a:effectRef idx="0"/>
          <a:fontRef idx="minor"/>
        </p:style>
      </p:sp>
      <p:sp>
        <p:nvSpPr>
          <p:cNvPr id="408" name="Line 18"/>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9"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9594ABD-FE17-4479-B784-0BB6AF74DDE6}" type="slidenum">
              <a:rPr b="0" lang="en-US" sz="1600" spc="-1" strike="noStrike">
                <a:solidFill>
                  <a:srgbClr val="1c7ddb"/>
                </a:solidFill>
                <a:latin typeface="Abadi"/>
                <a:ea typeface="DejaVu Sans"/>
              </a:rPr>
              <a:t>10</a:t>
            </a:fld>
            <a:endParaRPr b="0" lang="en-IN" sz="1600" spc="-1" strike="noStrike">
              <a:latin typeface="Arial"/>
            </a:endParaRPr>
          </a:p>
        </p:txBody>
      </p:sp>
      <p:sp>
        <p:nvSpPr>
          <p:cNvPr id="410" name="CustomShape 2"/>
          <p:cNvSpPr/>
          <p:nvPr/>
        </p:nvSpPr>
        <p:spPr>
          <a:xfrm>
            <a:off x="770040" y="1825560"/>
            <a:ext cx="8967240" cy="434304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en-IN" sz="1800" spc="-1" strike="noStrike">
              <a:latin typeface="Arial"/>
            </a:endParaRPr>
          </a:p>
          <a:p>
            <a:pPr marL="216000" indent="-20952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Libraries and Define Auxiliary Functions</a:t>
            </a:r>
            <a:endParaRPr b="0" lang="en-IN" sz="2200" spc="-1" strike="noStrike">
              <a:latin typeface="Arial"/>
            </a:endParaRPr>
          </a:p>
          <a:p>
            <a:pPr marL="216000" indent="-20952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the data-frame from the previously saved csv file</a:t>
            </a:r>
            <a:endParaRPr b="0" lang="en-IN" sz="2200" spc="-1" strike="noStrike">
              <a:latin typeface="Arial"/>
            </a:endParaRPr>
          </a:p>
          <a:p>
            <a:pPr marL="216000" indent="-20952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Identify Column names and their types</a:t>
            </a:r>
            <a:endParaRPr b="0" lang="en-IN" sz="2200" spc="-1" strike="noStrike">
              <a:latin typeface="Arial"/>
            </a:endParaRPr>
          </a:p>
          <a:p>
            <a:pPr marL="216000" indent="-20952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a landing outcome label from Outcome column</a:t>
            </a:r>
            <a:endParaRPr b="0" lang="en-IN" sz="2200" spc="-1" strike="noStrike">
              <a:latin typeface="Arial"/>
            </a:endParaRPr>
          </a:p>
          <a:p>
            <a:pPr marL="216000" indent="-20952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Determine the average success rate from the mean of</a:t>
            </a:r>
            <a:endParaRPr b="0" lang="en-IN" sz="2200" spc="-1" strike="noStrike">
              <a:latin typeface="Arial"/>
            </a:endParaRPr>
          </a:p>
          <a:p>
            <a:pPr marL="216000" indent="-20952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landing outcome column</a:t>
            </a:r>
            <a:endParaRPr b="0" lang="en-IN" sz="2200" spc="-1" strike="noStrike">
              <a:latin typeface="Arial"/>
            </a:endParaRPr>
          </a:p>
          <a:p>
            <a:pPr marL="216000" indent="-20952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dummy variables from categorical variables and</a:t>
            </a:r>
            <a:endParaRPr b="0" lang="en-IN" sz="2200" spc="-1" strike="noStrike">
              <a:latin typeface="Arial"/>
            </a:endParaRPr>
          </a:p>
          <a:p>
            <a:pPr marL="216000" indent="-20952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remove the original categorical columns</a:t>
            </a:r>
            <a:endParaRPr b="0" lang="en-IN" sz="2200" spc="-1" strike="noStrike">
              <a:latin typeface="Arial"/>
            </a:endParaRPr>
          </a:p>
          <a:p>
            <a:pPr marL="216000" indent="-20952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Save the modified dataframe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completed data wrangling notebooks as an external reference.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p:txBody>
      </p:sp>
      <p:sp>
        <p:nvSpPr>
          <p:cNvPr id="411"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Wrangling</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540000" y="180000"/>
            <a:ext cx="10965960" cy="11383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IN" sz="4400" spc="-1" strike="noStrike">
                <a:solidFill>
                  <a:srgbClr val="158466"/>
                </a:solidFill>
                <a:latin typeface="Arial"/>
                <a:ea typeface="DejaVu Sans"/>
              </a:rPr>
              <a:t>Data Wrangling Flowchart</a:t>
            </a:r>
            <a:endParaRPr b="0" lang="en-IN" sz="4400" spc="-1" strike="noStrike">
              <a:latin typeface="Arial"/>
            </a:endParaRPr>
          </a:p>
        </p:txBody>
      </p:sp>
      <p:sp>
        <p:nvSpPr>
          <p:cNvPr id="413" name="CustomShape 2"/>
          <p:cNvSpPr/>
          <p:nvPr/>
        </p:nvSpPr>
        <p:spPr>
          <a:xfrm>
            <a:off x="720000" y="1324800"/>
            <a:ext cx="1253520" cy="46872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14" name="CustomShape 3"/>
          <p:cNvSpPr/>
          <p:nvPr/>
        </p:nvSpPr>
        <p:spPr>
          <a:xfrm>
            <a:off x="2880000" y="1324800"/>
            <a:ext cx="1973520" cy="4687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libraries</a:t>
            </a:r>
            <a:endParaRPr b="0" lang="en-IN" sz="1800" spc="-1" strike="noStrike">
              <a:latin typeface="Arial"/>
            </a:endParaRPr>
          </a:p>
        </p:txBody>
      </p:sp>
      <p:sp>
        <p:nvSpPr>
          <p:cNvPr id="415" name="CustomShape 4"/>
          <p:cNvSpPr/>
          <p:nvPr/>
        </p:nvSpPr>
        <p:spPr>
          <a:xfrm>
            <a:off x="5580000" y="1324800"/>
            <a:ext cx="2693520" cy="4687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Define auxiliary functions </a:t>
            </a:r>
            <a:endParaRPr b="0" lang="en-IN" sz="1800" spc="-1" strike="noStrike">
              <a:latin typeface="Arial"/>
            </a:endParaRPr>
          </a:p>
        </p:txBody>
      </p:sp>
      <p:sp>
        <p:nvSpPr>
          <p:cNvPr id="416" name="Line 5"/>
          <p:cNvSpPr/>
          <p:nvPr/>
        </p:nvSpPr>
        <p:spPr>
          <a:xfrm>
            <a:off x="1980000" y="1620000"/>
            <a:ext cx="900000" cy="0"/>
          </a:xfrm>
          <a:prstGeom prst="line">
            <a:avLst/>
          </a:prstGeom>
          <a:ln w="0">
            <a:solidFill>
              <a:srgbClr val="3465a4"/>
            </a:solidFill>
            <a:tailEnd len="med" type="triangle" w="med"/>
          </a:ln>
        </p:spPr>
        <p:style>
          <a:lnRef idx="0"/>
          <a:fillRef idx="0"/>
          <a:effectRef idx="0"/>
          <a:fontRef idx="minor"/>
        </p:style>
      </p:sp>
      <p:sp>
        <p:nvSpPr>
          <p:cNvPr id="417" name="Line 6"/>
          <p:cNvSpPr/>
          <p:nvPr/>
        </p:nvSpPr>
        <p:spPr>
          <a:xfrm>
            <a:off x="4860000" y="1620000"/>
            <a:ext cx="720000" cy="0"/>
          </a:xfrm>
          <a:prstGeom prst="line">
            <a:avLst/>
          </a:prstGeom>
          <a:ln w="0">
            <a:solidFill>
              <a:srgbClr val="3465a4"/>
            </a:solidFill>
            <a:tailEnd len="med" type="triangle" w="med"/>
          </a:ln>
        </p:spPr>
        <p:style>
          <a:lnRef idx="0"/>
          <a:fillRef idx="0"/>
          <a:effectRef idx="0"/>
          <a:fontRef idx="minor"/>
        </p:style>
      </p:sp>
      <p:sp>
        <p:nvSpPr>
          <p:cNvPr id="418" name="CustomShape 7"/>
          <p:cNvSpPr/>
          <p:nvPr/>
        </p:nvSpPr>
        <p:spPr>
          <a:xfrm>
            <a:off x="5220000" y="2340000"/>
            <a:ext cx="3773520" cy="5335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previously saved csv file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As a pandas dataframe </a:t>
            </a:r>
            <a:endParaRPr b="0" lang="en-IN" sz="1800" spc="-1" strike="noStrike">
              <a:latin typeface="Arial"/>
            </a:endParaRPr>
          </a:p>
        </p:txBody>
      </p:sp>
      <p:sp>
        <p:nvSpPr>
          <p:cNvPr id="419" name="CustomShape 8"/>
          <p:cNvSpPr/>
          <p:nvPr/>
        </p:nvSpPr>
        <p:spPr>
          <a:xfrm>
            <a:off x="5220000" y="3420000"/>
            <a:ext cx="3773520" cy="5335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r>
              <a:rPr b="0" lang="en-US" sz="2200" spc="-1" strike="noStrike">
                <a:solidFill>
                  <a:srgbClr val="292929"/>
                </a:solidFill>
                <a:latin typeface="Abadi"/>
                <a:ea typeface="DejaVu Sans"/>
              </a:rPr>
              <a:t> </a:t>
            </a:r>
            <a:r>
              <a:rPr b="0" lang="en-US" sz="1800" spc="-1" strike="noStrike">
                <a:solidFill>
                  <a:srgbClr val="000000"/>
                </a:solidFill>
                <a:latin typeface="Abadi"/>
                <a:ea typeface="DejaVu Sans"/>
              </a:rPr>
              <a:t>Create a landing outcome</a:t>
            </a:r>
            <a:endParaRPr b="0" lang="en-IN" sz="1800" spc="-1" strike="noStrike">
              <a:latin typeface="Arial"/>
            </a:endParaRPr>
          </a:p>
          <a:p>
            <a:pPr>
              <a:lnSpc>
                <a:spcPct val="100000"/>
              </a:lnSpc>
            </a:pPr>
            <a:r>
              <a:rPr b="0" lang="en-US" sz="1800" spc="-1" strike="noStrike">
                <a:solidFill>
                  <a:srgbClr val="000000"/>
                </a:solidFill>
                <a:latin typeface="Abadi"/>
                <a:ea typeface="DejaVu Sans"/>
              </a:rPr>
              <a:t>label from Outcome column</a:t>
            </a:r>
            <a:endParaRPr b="0" lang="en-IN" sz="1800" spc="-1" strike="noStrike">
              <a:latin typeface="Arial"/>
            </a:endParaRPr>
          </a:p>
        </p:txBody>
      </p:sp>
      <p:sp>
        <p:nvSpPr>
          <p:cNvPr id="420" name="CustomShape 9"/>
          <p:cNvSpPr/>
          <p:nvPr/>
        </p:nvSpPr>
        <p:spPr>
          <a:xfrm>
            <a:off x="4860000" y="4320000"/>
            <a:ext cx="4313520" cy="5335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Replace the categorical variables with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their dummy counterparts</a:t>
            </a:r>
            <a:endParaRPr b="0" lang="en-IN" sz="1800" spc="-1" strike="noStrike">
              <a:latin typeface="Arial"/>
            </a:endParaRPr>
          </a:p>
        </p:txBody>
      </p:sp>
      <p:sp>
        <p:nvSpPr>
          <p:cNvPr id="421" name="CustomShape 10"/>
          <p:cNvSpPr/>
          <p:nvPr/>
        </p:nvSpPr>
        <p:spPr>
          <a:xfrm>
            <a:off x="1440000" y="4860000"/>
            <a:ext cx="2873520" cy="5335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Save the modified datatable</a:t>
            </a:r>
            <a:endParaRPr b="0" lang="en-IN" sz="1800" spc="-1" strike="noStrike">
              <a:latin typeface="Arial"/>
            </a:endParaRPr>
          </a:p>
        </p:txBody>
      </p:sp>
      <p:sp>
        <p:nvSpPr>
          <p:cNvPr id="422" name="CustomShape 11"/>
          <p:cNvSpPr/>
          <p:nvPr/>
        </p:nvSpPr>
        <p:spPr>
          <a:xfrm>
            <a:off x="1803600" y="5940000"/>
            <a:ext cx="1613520" cy="53352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23" name="Line 12"/>
          <p:cNvSpPr/>
          <p:nvPr/>
        </p:nvSpPr>
        <p:spPr>
          <a:xfrm>
            <a:off x="7020000" y="1800000"/>
            <a:ext cx="180000" cy="540000"/>
          </a:xfrm>
          <a:prstGeom prst="line">
            <a:avLst/>
          </a:prstGeom>
          <a:ln w="0">
            <a:solidFill>
              <a:srgbClr val="3465a4"/>
            </a:solidFill>
            <a:tailEnd len="med" type="triangle" w="med"/>
          </a:ln>
        </p:spPr>
        <p:style>
          <a:lnRef idx="0"/>
          <a:fillRef idx="0"/>
          <a:effectRef idx="0"/>
          <a:fontRef idx="minor"/>
        </p:style>
      </p:sp>
      <p:sp>
        <p:nvSpPr>
          <p:cNvPr id="424" name="Line 13"/>
          <p:cNvSpPr/>
          <p:nvPr/>
        </p:nvSpPr>
        <p:spPr>
          <a:xfrm>
            <a:off x="7200000" y="2880000"/>
            <a:ext cx="0" cy="540000"/>
          </a:xfrm>
          <a:prstGeom prst="line">
            <a:avLst/>
          </a:prstGeom>
          <a:ln w="0">
            <a:solidFill>
              <a:srgbClr val="3465a4"/>
            </a:solidFill>
            <a:tailEnd len="med" type="triangle" w="med"/>
          </a:ln>
        </p:spPr>
        <p:style>
          <a:lnRef idx="0"/>
          <a:fillRef idx="0"/>
          <a:effectRef idx="0"/>
          <a:fontRef idx="minor"/>
        </p:style>
      </p:sp>
      <p:sp>
        <p:nvSpPr>
          <p:cNvPr id="425" name="Line 14"/>
          <p:cNvSpPr/>
          <p:nvPr/>
        </p:nvSpPr>
        <p:spPr>
          <a:xfrm flipH="1">
            <a:off x="7020000" y="3960000"/>
            <a:ext cx="180000" cy="360000"/>
          </a:xfrm>
          <a:prstGeom prst="line">
            <a:avLst/>
          </a:prstGeom>
          <a:ln w="0">
            <a:solidFill>
              <a:srgbClr val="3465a4"/>
            </a:solidFill>
            <a:tailEnd len="med" type="triangle" w="med"/>
          </a:ln>
        </p:spPr>
        <p:style>
          <a:lnRef idx="0"/>
          <a:fillRef idx="0"/>
          <a:effectRef idx="0"/>
          <a:fontRef idx="minor"/>
        </p:style>
      </p:sp>
      <p:sp>
        <p:nvSpPr>
          <p:cNvPr id="426" name="Line 15"/>
          <p:cNvSpPr/>
          <p:nvPr/>
        </p:nvSpPr>
        <p:spPr>
          <a:xfrm flipH="1">
            <a:off x="3960000" y="4676400"/>
            <a:ext cx="900000" cy="180000"/>
          </a:xfrm>
          <a:prstGeom prst="line">
            <a:avLst/>
          </a:prstGeom>
          <a:ln w="0">
            <a:solidFill>
              <a:srgbClr val="3465a4"/>
            </a:solidFill>
            <a:tailEnd len="med" type="triangle" w="med"/>
          </a:ln>
        </p:spPr>
        <p:style>
          <a:lnRef idx="0"/>
          <a:fillRef idx="0"/>
          <a:effectRef idx="0"/>
          <a:fontRef idx="minor"/>
        </p:style>
      </p:sp>
      <p:sp>
        <p:nvSpPr>
          <p:cNvPr id="427" name="Line 16"/>
          <p:cNvSpPr/>
          <p:nvPr/>
        </p:nvSpPr>
        <p:spPr>
          <a:xfrm flipH="1">
            <a:off x="2700000" y="5400000"/>
            <a:ext cx="36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8"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2A76486-D6A6-4951-ADFF-25E106D1A258}" type="slidenum">
              <a:rPr b="0" lang="en-US" sz="1600" spc="-1" strike="noStrike">
                <a:solidFill>
                  <a:srgbClr val="1c7ddb"/>
                </a:solidFill>
                <a:latin typeface="Abadi"/>
                <a:ea typeface="DejaVu Sans"/>
              </a:rPr>
              <a:t>11</a:t>
            </a:fld>
            <a:endParaRPr b="0" lang="en-IN" sz="1600" spc="-1" strike="noStrike">
              <a:latin typeface="Arial"/>
            </a:endParaRPr>
          </a:p>
        </p:txBody>
      </p:sp>
      <p:sp>
        <p:nvSpPr>
          <p:cNvPr id="429" name="CustomShape 2"/>
          <p:cNvSpPr/>
          <p:nvPr/>
        </p:nvSpPr>
        <p:spPr>
          <a:xfrm>
            <a:off x="770040" y="1825560"/>
            <a:ext cx="9737280" cy="434304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1400" spc="-1" strike="noStrike">
                <a:solidFill>
                  <a:srgbClr val="292929"/>
                </a:solidFill>
                <a:latin typeface="Abadi"/>
                <a:ea typeface="DejaVu Sans"/>
              </a:rPr>
              <a:t>There are 2 previously plotted scatterplots in the notebook. The significance of drawn graphs are given below. </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first scatterplot visualizes the relationship between flight number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second scatterplot depicts the relationship between payload mass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column graph shows the relationship between success rate of each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third scatterplot represents the relationship between flightNumber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fifth scatterplot objectifies the relationship between payload mass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sixth scatterplot picturizes the yearly trend of  the launch success.</a:t>
            </a:r>
            <a:endParaRPr b="0" lang="en-IN" sz="1400" spc="-1" strike="noStrike">
              <a:latin typeface="Arial"/>
            </a:endParaRPr>
          </a:p>
          <a:p>
            <a:pPr>
              <a:lnSpc>
                <a:spcPct val="100000"/>
              </a:lnSpc>
              <a:spcBef>
                <a:spcPts val="1400"/>
              </a:spcBef>
            </a:pPr>
            <a:r>
              <a:rPr b="0" lang="en-US" sz="1400" spc="-1" strike="noStrike" u="sng">
                <a:solidFill>
                  <a:srgbClr val="0563c1"/>
                </a:solidFill>
                <a:highlight>
                  <a:srgbClr val="ffffff"/>
                </a:highlight>
                <a:uFillTx/>
                <a:latin typeface="Abadi"/>
                <a:ea typeface="DejaVu Sans"/>
                <a:hlinkClick r:id="rId2"/>
              </a:rPr>
              <a:t>This</a:t>
            </a:r>
            <a:r>
              <a:rPr b="0" lang="en-US" sz="1400" spc="-1" strike="noStrike">
                <a:solidFill>
                  <a:srgbClr val="2a6099"/>
                </a:solidFill>
                <a:highlight>
                  <a:srgbClr val="ffffff"/>
                </a:highlight>
                <a:latin typeface="Abadi"/>
                <a:ea typeface="DejaVu Sans"/>
              </a:rPr>
              <a:t> </a:t>
            </a:r>
            <a:r>
              <a:rPr b="0" lang="en-US" sz="1400" spc="-1" strike="noStrike">
                <a:solidFill>
                  <a:srgbClr val="292929"/>
                </a:solidFill>
                <a:highlight>
                  <a:srgbClr val="ffffff"/>
                </a:highlight>
                <a:latin typeface="Abadi"/>
                <a:ea typeface="DejaVu Sans"/>
              </a:rPr>
              <a:t>is the GitHub URL of my completed EDA with data visualization notebook.</a:t>
            </a:r>
            <a:endParaRPr b="0" lang="en-IN" sz="1400" spc="-1" strike="noStrike">
              <a:latin typeface="Arial"/>
            </a:endParaRPr>
          </a:p>
        </p:txBody>
      </p:sp>
      <p:sp>
        <p:nvSpPr>
          <p:cNvPr id="430"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1"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29724FA-F422-407F-A969-6FA02BC0A2CC}" type="slidenum">
              <a:rPr b="0" lang="en-US" sz="1600" spc="-1" strike="noStrike">
                <a:solidFill>
                  <a:srgbClr val="1c7ddb"/>
                </a:solidFill>
                <a:latin typeface="Abadi"/>
                <a:ea typeface="DejaVu Sans"/>
              </a:rPr>
              <a:t>13</a:t>
            </a:fld>
            <a:endParaRPr b="0" lang="en-IN" sz="1600" spc="-1" strike="noStrike">
              <a:latin typeface="Arial"/>
            </a:endParaRPr>
          </a:p>
        </p:txBody>
      </p:sp>
      <p:sp>
        <p:nvSpPr>
          <p:cNvPr id="432" name="CustomShape 2"/>
          <p:cNvSpPr/>
          <p:nvPr/>
        </p:nvSpPr>
        <p:spPr>
          <a:xfrm>
            <a:off x="770040" y="1806480"/>
            <a:ext cx="9737280" cy="4343040"/>
          </a:xfrm>
          <a:prstGeom prst="rect">
            <a:avLst/>
          </a:prstGeom>
          <a:noFill/>
          <a:ln w="0">
            <a:noFill/>
          </a:ln>
        </p:spPr>
        <p:style>
          <a:lnRef idx="0"/>
          <a:fillRef idx="0"/>
          <a:effectRef idx="0"/>
          <a:fontRef idx="minor"/>
        </p:style>
        <p:txBody>
          <a:bodyPr lIns="90000" rIns="90000" tIns="45000" bIns="45000">
            <a:noAutofit/>
          </a:bodyPr>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unique(launch_site) from spacex;</a:t>
            </a:r>
            <a:endParaRPr b="0" lang="en-IN" sz="1100" spc="-1" strike="noStrike">
              <a:latin typeface="Arial"/>
            </a:endParaRPr>
          </a:p>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 from spacex where launch_site  like 'CCA%' limit 5;</a:t>
            </a:r>
            <a:endParaRPr b="0" lang="en-IN" sz="1100" spc="-1" strike="noStrike">
              <a:latin typeface="Arial"/>
            </a:endParaRPr>
          </a:p>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sum(payload_mass__kg_) from spacex where customer = 'NASA (CRS)';</a:t>
            </a:r>
            <a:endParaRPr b="0" lang="en-IN" sz="1100" spc="-1" strike="noStrike">
              <a:latin typeface="Arial"/>
            </a:endParaRPr>
          </a:p>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avg(payload_mass__kg_) from spacex where booster_version='F9 v1.1';</a:t>
            </a:r>
            <a:endParaRPr b="0" lang="en-IN" sz="1100" spc="-1" strike="noStrike">
              <a:latin typeface="Arial"/>
            </a:endParaRPr>
          </a:p>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min(date) from spacex where landing__outcome='Success (ground pad)';</a:t>
            </a:r>
            <a:endParaRPr b="0" lang="en-IN" sz="1100" spc="-1" strike="noStrike">
              <a:latin typeface="Arial"/>
            </a:endParaRPr>
          </a:p>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landing__outcome='Success (drone ship)' and payload_mass__kg_ between 4000 and 6000;</a:t>
            </a:r>
            <a:endParaRPr b="0" lang="en-IN" sz="1100" spc="-1" strike="noStrike">
              <a:latin typeface="Arial"/>
            </a:endParaRPr>
          </a:p>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mission_outcome,count(mission_outcome) from spacex group by mission_outcome;</a:t>
            </a:r>
            <a:endParaRPr b="0" lang="en-IN" sz="1100" spc="-1" strike="noStrike">
              <a:latin typeface="Arial"/>
            </a:endParaRPr>
          </a:p>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payload_mass__kg_ = (select max(payload_mass__kg_) from spacex);</a:t>
            </a:r>
            <a:endParaRPr b="0" lang="en-IN" sz="1100" spc="-1" strike="noStrike">
              <a:latin typeface="Arial"/>
            </a:endParaRPr>
          </a:p>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booster_version,launch_site from spacex where year(date)=2015 and landing__outcome='Failure (drone ship)';</a:t>
            </a:r>
            <a:endParaRPr b="0" lang="en-IN" sz="1100" spc="-1" strike="noStrike">
              <a:latin typeface="Arial"/>
            </a:endParaRPr>
          </a:p>
          <a:p>
            <a:pPr marL="216000" indent="-20880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landing__outcome,count(landing__outcome) as counts from spacex where date between '2010-06-04' and '2017-03-20' group by landing__outcome order by counts desc</a:t>
            </a:r>
            <a:endParaRPr b="0" lang="en-IN" sz="1100" spc="-1" strike="noStrike">
              <a:latin typeface="Arial"/>
            </a:endParaRPr>
          </a:p>
          <a:p>
            <a:pPr>
              <a:lnSpc>
                <a:spcPct val="100000"/>
              </a:lnSpc>
              <a:spcBef>
                <a:spcPts val="1400"/>
              </a:spcBef>
            </a:pPr>
            <a:r>
              <a:rPr b="0" lang="en-US" sz="2000" spc="-1" strike="noStrike" u="sng">
                <a:solidFill>
                  <a:srgbClr val="0563c1"/>
                </a:solidFill>
                <a:highlight>
                  <a:srgbClr val="ffffff"/>
                </a:highlight>
                <a:uFillTx/>
                <a:latin typeface="Abadi"/>
                <a:ea typeface="DejaVu Sans"/>
                <a:hlinkClick r:id="rId2"/>
              </a:rPr>
              <a:t>This</a:t>
            </a:r>
            <a:r>
              <a:rPr b="0" lang="en-US" sz="2000" spc="-1" strike="noStrike">
                <a:solidFill>
                  <a:srgbClr val="2a6099"/>
                </a:solidFill>
                <a:highlight>
                  <a:srgbClr val="ffffff"/>
                </a:highlight>
                <a:latin typeface="Abadi"/>
                <a:ea typeface="DejaVu Sans"/>
              </a:rPr>
              <a:t> </a:t>
            </a:r>
            <a:r>
              <a:rPr b="0" lang="en-US" sz="2000" spc="-1" strike="noStrike">
                <a:solidFill>
                  <a:srgbClr val="292929"/>
                </a:solidFill>
                <a:highlight>
                  <a:srgbClr val="ffffff"/>
                </a:highlight>
                <a:latin typeface="Abadi"/>
                <a:ea typeface="DejaVu Sans"/>
              </a:rPr>
              <a:t>is the link to the notebook containing SQL queries and results.</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
        <p:nvSpPr>
          <p:cNvPr id="433"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EDA with SQL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4"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27A5B08-1804-41BF-B96E-927F12312C8E}" type="slidenum">
              <a:rPr b="0" lang="en-US" sz="1600" spc="-1" strike="noStrike">
                <a:solidFill>
                  <a:srgbClr val="1c7ddb"/>
                </a:solidFill>
                <a:latin typeface="Abadi"/>
                <a:ea typeface="DejaVu Sans"/>
              </a:rPr>
              <a:t>14</a:t>
            </a:fld>
            <a:endParaRPr b="0" lang="en-IN" sz="1600" spc="-1" strike="noStrike">
              <a:latin typeface="Arial"/>
            </a:endParaRPr>
          </a:p>
        </p:txBody>
      </p:sp>
      <p:sp>
        <p:nvSpPr>
          <p:cNvPr id="435" name="CustomShape 2"/>
          <p:cNvSpPr/>
          <p:nvPr/>
        </p:nvSpPr>
        <p:spPr>
          <a:xfrm>
            <a:off x="720000" y="1874880"/>
            <a:ext cx="10507320" cy="434304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circles and markers on all launch sites on the world map using the coordinates of launch-sites.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For each launches in the data frame,then we, added a folium.Marker to marker cluster and we distinguished the mission success of launch records by using </a:t>
            </a:r>
            <a:r>
              <a:rPr b="0" lang="en-US" sz="1800" spc="-1" strike="noStrike">
                <a:solidFill>
                  <a:srgbClr val="158466"/>
                </a:solidFill>
                <a:latin typeface="Abadi"/>
                <a:ea typeface="DejaVu Sans"/>
              </a:rPr>
              <a:t>green</a:t>
            </a:r>
            <a:r>
              <a:rPr b="0" lang="en-US" sz="1800" spc="-1" strike="noStrike">
                <a:solidFill>
                  <a:srgbClr val="292929"/>
                </a:solidFill>
                <a:latin typeface="Abadi"/>
                <a:ea typeface="DejaVu Sans"/>
              </a:rPr>
              <a:t> markers for </a:t>
            </a:r>
            <a:r>
              <a:rPr b="0" lang="en-US" sz="1800" spc="-1" strike="noStrike">
                <a:solidFill>
                  <a:srgbClr val="158466"/>
                </a:solidFill>
                <a:latin typeface="Abadi"/>
                <a:ea typeface="DejaVu Sans"/>
              </a:rPr>
              <a:t>successful</a:t>
            </a:r>
            <a:r>
              <a:rPr b="0" lang="en-US" sz="1800" spc="-1" strike="noStrike">
                <a:solidFill>
                  <a:srgbClr val="292929"/>
                </a:solidFill>
                <a:latin typeface="Abadi"/>
                <a:ea typeface="DejaVu Sans"/>
              </a:rPr>
              <a:t> mission outcomes and </a:t>
            </a:r>
            <a:r>
              <a:rPr b="0" lang="en-US" sz="1800" spc="-1" strike="noStrike">
                <a:solidFill>
                  <a:srgbClr val="ff0000"/>
                </a:solidFill>
                <a:latin typeface="Abadi"/>
                <a:ea typeface="DejaVu Sans"/>
              </a:rPr>
              <a:t>red</a:t>
            </a:r>
            <a:r>
              <a:rPr b="0" lang="en-US" sz="1800" spc="-1" strike="noStrike">
                <a:solidFill>
                  <a:srgbClr val="292929"/>
                </a:solidFill>
                <a:latin typeface="Abadi"/>
                <a:ea typeface="DejaVu Sans"/>
              </a:rPr>
              <a:t> ones for </a:t>
            </a:r>
            <a:r>
              <a:rPr b="0" lang="en-US" sz="1800" spc="-1" strike="noStrike">
                <a:solidFill>
                  <a:srgbClr val="ff0000"/>
                </a:solidFill>
                <a:latin typeface="Abadi"/>
                <a:ea typeface="DejaVu Sans"/>
              </a:rPr>
              <a:t>failed</a:t>
            </a:r>
            <a:r>
              <a:rPr b="0" lang="en-US" sz="1800" spc="-1" strike="noStrike">
                <a:solidFill>
                  <a:srgbClr val="292929"/>
                </a:solidFill>
                <a:latin typeface="Abadi"/>
                <a:ea typeface="DejaVu Sans"/>
              </a:rPr>
              <a:t> missions.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Then we marked down a point on the closest coastline using ‘MousePosition’ and calculated the distance between the coastline point and the launch site.</a:t>
            </a:r>
            <a:endParaRPr b="0" lang="en-IN" sz="1800" spc="-1" strike="noStrike">
              <a:latin typeface="Arial"/>
            </a:endParaRPr>
          </a:p>
          <a:p>
            <a:pPr>
              <a:lnSpc>
                <a:spcPct val="100000"/>
              </a:lnSpc>
              <a:spcBef>
                <a:spcPts val="1400"/>
              </a:spcBef>
            </a:pPr>
            <a:r>
              <a:rPr b="0" lang="en-IN" sz="1800" spc="-1" strike="noStrike">
                <a:solidFill>
                  <a:srgbClr val="000000"/>
                </a:solidFill>
                <a:latin typeface="Abadi"/>
                <a:ea typeface="DejaVu Sans"/>
              </a:rPr>
              <a:t>After obtaining its coordinate, create a folium.Marker to show the distance and then we drew a PolyLine between a launch site to the selected coastline point.</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a6099"/>
                </a:solidFill>
                <a:highlight>
                  <a:srgbClr val="ffffff"/>
                </a:highlight>
                <a:latin typeface="Abadi"/>
                <a:ea typeface="DejaVu Sans"/>
              </a:rPr>
              <a:t> </a:t>
            </a:r>
            <a:r>
              <a:rPr b="0" lang="en-US" sz="1800" spc="-1" strike="noStrike">
                <a:solidFill>
                  <a:srgbClr val="292929"/>
                </a:solidFill>
                <a:highlight>
                  <a:srgbClr val="ffffff"/>
                </a:highlight>
                <a:latin typeface="Abadi"/>
                <a:ea typeface="DejaVu Sans"/>
              </a:rPr>
              <a:t>is the </a:t>
            </a:r>
            <a:r>
              <a:rPr b="0" lang="en-US" sz="1800" spc="-1" strike="noStrike" u="sng">
                <a:solidFill>
                  <a:srgbClr val="0563c1"/>
                </a:solidFill>
                <a:highlight>
                  <a:srgbClr val="ffffff"/>
                </a:highlight>
                <a:uFillTx/>
                <a:latin typeface="Abadi"/>
                <a:ea typeface="DejaVu Sans"/>
                <a:hlinkClick r:id="rId3"/>
              </a:rPr>
              <a:t>link</a:t>
            </a:r>
            <a:r>
              <a:rPr b="0" lang="en-US" sz="1800" spc="-1" strike="noStrike">
                <a:solidFill>
                  <a:srgbClr val="292929"/>
                </a:solidFill>
                <a:highlight>
                  <a:srgbClr val="ffffff"/>
                </a:highlight>
                <a:latin typeface="Abadi"/>
                <a:ea typeface="DejaVu Sans"/>
              </a:rPr>
              <a:t> to the notebook containing the codes and result of interactive map with folium.</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
        <p:nvSpPr>
          <p:cNvPr id="436"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7"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68F1E45-3935-4359-AB60-56A4A748F343}" type="slidenum">
              <a:rPr b="0" lang="en-US" sz="1600" spc="-1" strike="noStrike">
                <a:solidFill>
                  <a:srgbClr val="1c7ddb"/>
                </a:solidFill>
                <a:latin typeface="Abadi"/>
                <a:ea typeface="DejaVu Sans"/>
              </a:rPr>
              <a:t>15</a:t>
            </a:fld>
            <a:endParaRPr b="0" lang="en-IN" sz="1600" spc="-1" strike="noStrike">
              <a:latin typeface="Arial"/>
            </a:endParaRPr>
          </a:p>
        </p:txBody>
      </p:sp>
      <p:sp>
        <p:nvSpPr>
          <p:cNvPr id="438" name="CustomShape 2"/>
          <p:cNvSpPr/>
          <p:nvPr/>
        </p:nvSpPr>
        <p:spPr>
          <a:xfrm>
            <a:off x="770040" y="1825560"/>
            <a:ext cx="9737280" cy="434304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a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and a</a:t>
            </a:r>
            <a:r>
              <a:rPr b="0" lang="en-US" sz="1800" spc="-1" strike="noStrike">
                <a:solidFill>
                  <a:srgbClr val="ff0000"/>
                </a:solidFill>
                <a:latin typeface="Abadi"/>
                <a:ea typeface="DejaVu Sans"/>
              </a:rPr>
              <a:t> scatter plot</a:t>
            </a:r>
            <a:r>
              <a:rPr b="0" lang="en-US" sz="1800" spc="-1" strike="noStrike">
                <a:solidFill>
                  <a:srgbClr val="292929"/>
                </a:solidFill>
                <a:latin typeface="Abadi"/>
                <a:ea typeface="DejaVu Sans"/>
              </a:rPr>
              <a:t> to our </a:t>
            </a:r>
            <a:r>
              <a:rPr b="1" lang="en-US" sz="1800" spc="-1" strike="noStrike">
                <a:solidFill>
                  <a:srgbClr val="292929"/>
                </a:solidFill>
                <a:latin typeface="Abadi"/>
                <a:ea typeface="DejaVu Sans"/>
              </a:rPr>
              <a:t>dashboard</a:t>
            </a:r>
            <a:r>
              <a:rPr b="0" lang="en-US" sz="1800" spc="-1" strike="noStrike">
                <a:solidFill>
                  <a:srgbClr val="292929"/>
                </a:solidFill>
                <a:latin typeface="Abadi"/>
                <a:ea typeface="DejaVu Sans"/>
              </a:rPr>
              <a:t> along with a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a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8000"/>
                </a:solidFill>
                <a:latin typeface="Abadi"/>
                <a:ea typeface="DejaVu Sans"/>
              </a:rPr>
              <a:t>dropdown</a:t>
            </a:r>
            <a:r>
              <a:rPr b="0" lang="en-US" sz="1800" spc="-1" strike="noStrike">
                <a:solidFill>
                  <a:srgbClr val="292929"/>
                </a:solidFill>
                <a:latin typeface="Abadi"/>
                <a:ea typeface="DejaVu Sans"/>
              </a:rPr>
              <a:t> menu contained options to whether the select the data of all launch sites or just of a single individual site. The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lets the user to select the range of </a:t>
            </a:r>
            <a:r>
              <a:rPr b="0" lang="en-US" sz="1800" spc="-1" strike="noStrike">
                <a:solidFill>
                  <a:srgbClr val="999999"/>
                </a:solidFill>
                <a:latin typeface="Abadi"/>
                <a:ea typeface="DejaVu Sans"/>
              </a:rPr>
              <a:t>payload mass</a:t>
            </a:r>
            <a:r>
              <a:rPr b="0" lang="en-US" sz="1800" spc="-1" strike="noStrike">
                <a:solidFill>
                  <a:srgbClr val="292929"/>
                </a:solidFill>
                <a:latin typeface="Abadi"/>
                <a:ea typeface="DejaVu Sans"/>
              </a:rPr>
              <a:t> to filter the data.</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shows the total successful launches by site when “ALL” option is selected in the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total successful and failed launches for a site when a particular site in selected in the menu.</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0000"/>
                </a:solidFill>
                <a:latin typeface="Abadi"/>
                <a:ea typeface="DejaVu Sans"/>
              </a:rPr>
              <a:t>scatter plot</a:t>
            </a:r>
            <a:r>
              <a:rPr b="0" lang="en-US" sz="1800" spc="-1" strike="noStrike">
                <a:solidFill>
                  <a:srgbClr val="292929"/>
                </a:solidFill>
                <a:latin typeface="Abadi"/>
                <a:ea typeface="DejaVu Sans"/>
              </a:rPr>
              <a:t> shows the relationship between payload mass and </a:t>
            </a:r>
            <a:r>
              <a:rPr b="0" lang="en-US" sz="1800" spc="-1" strike="noStrike">
                <a:solidFill>
                  <a:srgbClr val="ff8000"/>
                </a:solidFill>
                <a:latin typeface="Abadi"/>
                <a:ea typeface="DejaVu Sans"/>
              </a:rPr>
              <a:t>mission success</a:t>
            </a:r>
            <a:r>
              <a:rPr b="0" lang="en-US" sz="1800" spc="-1" strike="noStrike">
                <a:solidFill>
                  <a:srgbClr val="292929"/>
                </a:solidFill>
                <a:latin typeface="Abadi"/>
                <a:ea typeface="DejaVu Sans"/>
              </a:rPr>
              <a:t> of different booster version categories for selected</a:t>
            </a:r>
            <a:r>
              <a:rPr b="0" lang="en-US" sz="1800" spc="-1" strike="noStrike">
                <a:solidFill>
                  <a:srgbClr val="999999"/>
                </a:solidFill>
                <a:latin typeface="Abadi"/>
                <a:ea typeface="DejaVu Sans"/>
              </a:rPr>
              <a:t> </a:t>
            </a:r>
            <a:r>
              <a:rPr b="0" lang="en-US" sz="1800" spc="-1" strike="noStrike">
                <a:solidFill>
                  <a:srgbClr val="808080"/>
                </a:solidFill>
                <a:latin typeface="Abadi"/>
                <a:ea typeface="DejaVu Sans"/>
              </a:rPr>
              <a:t>payload mass</a:t>
            </a:r>
            <a:r>
              <a:rPr b="0" lang="en-US" sz="1800" spc="-1" strike="noStrike">
                <a:solidFill>
                  <a:srgbClr val="292929"/>
                </a:solidFill>
                <a:latin typeface="Abadi"/>
                <a:ea typeface="DejaVu Sans"/>
              </a:rPr>
              <a:t> range and lauch site(s).</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92929"/>
                </a:solidFill>
                <a:highlight>
                  <a:srgbClr val="ffffff"/>
                </a:highlight>
                <a:latin typeface="Abadi"/>
                <a:ea typeface="DejaVu Sans"/>
              </a:rPr>
              <a:t> is the GitHub URL of my completed Plotly Dash lab.</a:t>
            </a:r>
            <a:endParaRPr b="0" lang="en-IN" sz="1800" spc="-1" strike="noStrike">
              <a:latin typeface="Arial"/>
            </a:endParaRPr>
          </a:p>
          <a:p>
            <a:pPr>
              <a:lnSpc>
                <a:spcPct val="100000"/>
              </a:lnSpc>
            </a:pPr>
            <a:endParaRPr b="0" lang="en-IN" sz="1800" spc="-1" strike="noStrike">
              <a:latin typeface="Arial"/>
            </a:endParaRPr>
          </a:p>
        </p:txBody>
      </p:sp>
      <p:sp>
        <p:nvSpPr>
          <p:cNvPr id="439"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Building a Dashboard with Plotly Dash</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40"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4BA56AE-FD41-4F0C-BAD6-3BC5C8B18057}" type="slidenum">
              <a:rPr b="0" lang="en-US" sz="1600" spc="-1" strike="noStrike">
                <a:solidFill>
                  <a:srgbClr val="1c7ddb"/>
                </a:solidFill>
                <a:latin typeface="Abadi"/>
                <a:ea typeface="DejaVu Sans"/>
              </a:rPr>
              <a:t>16</a:t>
            </a:fld>
            <a:endParaRPr b="0" lang="en-IN" sz="1600" spc="-1" strike="noStrike">
              <a:latin typeface="Arial"/>
            </a:endParaRPr>
          </a:p>
        </p:txBody>
      </p:sp>
      <p:sp>
        <p:nvSpPr>
          <p:cNvPr id="441" name="CustomShape 2"/>
          <p:cNvSpPr/>
          <p:nvPr/>
        </p:nvSpPr>
        <p:spPr>
          <a:xfrm>
            <a:off x="770040" y="1825560"/>
            <a:ext cx="9737280" cy="4343040"/>
          </a:xfrm>
          <a:prstGeom prst="rect">
            <a:avLst/>
          </a:prstGeom>
          <a:noFill/>
          <a:ln w="0">
            <a:noFill/>
          </a:ln>
        </p:spPr>
        <p:style>
          <a:lnRef idx="0"/>
          <a:fillRef idx="0"/>
          <a:effectRef idx="0"/>
          <a:fontRef idx="minor"/>
        </p:style>
        <p:txBody>
          <a:bodyPr lIns="90000" rIns="90000" tIns="45000" bIns="45000">
            <a:normAutofit fontScale="78000"/>
          </a:bodyPr>
          <a:p>
            <a:pPr>
              <a:lnSpc>
                <a:spcPct val="100000"/>
              </a:lnSpc>
              <a:spcBef>
                <a:spcPts val="1400"/>
              </a:spcBef>
            </a:pPr>
            <a:r>
              <a:rPr b="0" lang="en-US" sz="1600" spc="-1" strike="noStrike">
                <a:solidFill>
                  <a:srgbClr val="292929"/>
                </a:solidFill>
                <a:latin typeface="Abadi"/>
                <a:ea typeface="DejaVu Sans"/>
              </a:rPr>
              <a:t>Scikit-Learn library was used to create ML classifier models for this capstone.</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the previously wrangled version of data(cleaned and feature engineered) to train our models.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Then we use a standard scaler to normalize all the variables and their values.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To avoiding over-fitting we first split the data to test and train data with random state of 2 and the test to train ratio of 0.2.</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K-nearest neighbor, decision tree, support vector machine and logistic regression models in this predictive analysis.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created grid searches for each model to find best parameters for them.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train data to train the models and test data to get the accuracy which was the performance metric.</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Upon testing we found that all the 4 models performed equally well when using the particular test set and sets of parameters.</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the link to my notebook in my project capstone repository in Github containing  ML codes and results and texts.</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442"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609480" y="273600"/>
            <a:ext cx="10969920" cy="114228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000" spc="-1" strike="noStrike">
                <a:solidFill>
                  <a:srgbClr val="0b49cb"/>
                </a:solidFill>
                <a:latin typeface="Abadi"/>
                <a:ea typeface="IBM Plex Mono SemiBold"/>
              </a:rPr>
              <a:t>Predictive Analysis Flowchart</a:t>
            </a:r>
            <a:endParaRPr b="0" lang="en-IN" sz="4000" spc="-1" strike="noStrike">
              <a:latin typeface="Arial"/>
            </a:endParaRPr>
          </a:p>
        </p:txBody>
      </p:sp>
      <p:sp>
        <p:nvSpPr>
          <p:cNvPr id="444" name="CustomShape 2"/>
          <p:cNvSpPr/>
          <p:nvPr/>
        </p:nvSpPr>
        <p:spPr>
          <a:xfrm>
            <a:off x="1260000" y="1620000"/>
            <a:ext cx="717480" cy="5374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45" name="CustomShape 3"/>
          <p:cNvSpPr/>
          <p:nvPr/>
        </p:nvSpPr>
        <p:spPr>
          <a:xfrm>
            <a:off x="2700000" y="1620000"/>
            <a:ext cx="2697480" cy="5374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libraries and</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wrangled data</a:t>
            </a:r>
            <a:endParaRPr b="0" lang="en-IN" sz="1800" spc="-1" strike="noStrike">
              <a:latin typeface="Arial"/>
            </a:endParaRPr>
          </a:p>
        </p:txBody>
      </p:sp>
      <p:sp>
        <p:nvSpPr>
          <p:cNvPr id="446" name="CustomShape 4"/>
          <p:cNvSpPr/>
          <p:nvPr/>
        </p:nvSpPr>
        <p:spPr>
          <a:xfrm>
            <a:off x="2880000" y="3600000"/>
            <a:ext cx="2337480" cy="3574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Train Split</a:t>
            </a:r>
            <a:endParaRPr b="0" lang="en-IN" sz="1800" spc="-1" strike="noStrike">
              <a:latin typeface="Arial"/>
            </a:endParaRPr>
          </a:p>
        </p:txBody>
      </p:sp>
      <p:sp>
        <p:nvSpPr>
          <p:cNvPr id="447" name="CustomShape 5"/>
          <p:cNvSpPr/>
          <p:nvPr/>
        </p:nvSpPr>
        <p:spPr>
          <a:xfrm>
            <a:off x="2880000" y="4500000"/>
            <a:ext cx="2337480" cy="3574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model objects</a:t>
            </a:r>
            <a:endParaRPr b="0" lang="en-IN" sz="1800" spc="-1" strike="noStrike">
              <a:latin typeface="Arial"/>
            </a:endParaRPr>
          </a:p>
        </p:txBody>
      </p:sp>
      <p:sp>
        <p:nvSpPr>
          <p:cNvPr id="448" name="CustomShape 6"/>
          <p:cNvSpPr/>
          <p:nvPr/>
        </p:nvSpPr>
        <p:spPr>
          <a:xfrm>
            <a:off x="2340000" y="5220000"/>
            <a:ext cx="3597480" cy="7174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dictionaries of possible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parameters of all the models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for gridsearch</a:t>
            </a:r>
            <a:endParaRPr b="0" lang="en-IN" sz="1800" spc="-1" strike="noStrike">
              <a:latin typeface="Arial"/>
            </a:endParaRPr>
          </a:p>
        </p:txBody>
      </p:sp>
      <p:sp>
        <p:nvSpPr>
          <p:cNvPr id="449" name="CustomShape 7"/>
          <p:cNvSpPr/>
          <p:nvPr/>
        </p:nvSpPr>
        <p:spPr>
          <a:xfrm>
            <a:off x="7200000" y="1440000"/>
            <a:ext cx="3417480" cy="7174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gridsearch objects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each models as estimators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paramter dictionaries</a:t>
            </a:r>
            <a:endParaRPr b="0" lang="en-IN" sz="1800" spc="-1" strike="noStrike">
              <a:latin typeface="Arial"/>
            </a:endParaRPr>
          </a:p>
        </p:txBody>
      </p:sp>
      <p:sp>
        <p:nvSpPr>
          <p:cNvPr id="450" name="CustomShape 8"/>
          <p:cNvSpPr/>
          <p:nvPr/>
        </p:nvSpPr>
        <p:spPr>
          <a:xfrm>
            <a:off x="2700000" y="2520000"/>
            <a:ext cx="2697480" cy="5374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Normalize features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Standardscaler </a:t>
            </a:r>
            <a:endParaRPr b="0" lang="en-IN" sz="1800" spc="-1" strike="noStrike">
              <a:latin typeface="Arial"/>
            </a:endParaRPr>
          </a:p>
        </p:txBody>
      </p:sp>
      <p:sp>
        <p:nvSpPr>
          <p:cNvPr id="451" name="Line 9"/>
          <p:cNvSpPr/>
          <p:nvPr/>
        </p:nvSpPr>
        <p:spPr>
          <a:xfrm>
            <a:off x="1980000" y="1980000"/>
            <a:ext cx="720000" cy="0"/>
          </a:xfrm>
          <a:prstGeom prst="line">
            <a:avLst/>
          </a:prstGeom>
          <a:ln w="0">
            <a:solidFill>
              <a:srgbClr val="3465a4"/>
            </a:solidFill>
            <a:tailEnd len="med" type="triangle" w="med"/>
          </a:ln>
        </p:spPr>
        <p:style>
          <a:lnRef idx="0"/>
          <a:fillRef idx="0"/>
          <a:effectRef idx="0"/>
          <a:fontRef idx="minor"/>
        </p:style>
      </p:sp>
      <p:sp>
        <p:nvSpPr>
          <p:cNvPr id="452" name="Line 10"/>
          <p:cNvSpPr/>
          <p:nvPr/>
        </p:nvSpPr>
        <p:spPr>
          <a:xfrm>
            <a:off x="3960000" y="2160000"/>
            <a:ext cx="0" cy="360000"/>
          </a:xfrm>
          <a:prstGeom prst="line">
            <a:avLst/>
          </a:prstGeom>
          <a:ln w="0">
            <a:solidFill>
              <a:srgbClr val="3465a4"/>
            </a:solidFill>
            <a:tailEnd len="med" type="triangle" w="med"/>
          </a:ln>
        </p:spPr>
        <p:style>
          <a:lnRef idx="0"/>
          <a:fillRef idx="0"/>
          <a:effectRef idx="0"/>
          <a:fontRef idx="minor"/>
        </p:style>
      </p:sp>
      <p:sp>
        <p:nvSpPr>
          <p:cNvPr id="453" name="Line 11"/>
          <p:cNvSpPr/>
          <p:nvPr/>
        </p:nvSpPr>
        <p:spPr>
          <a:xfrm>
            <a:off x="3960000" y="3060000"/>
            <a:ext cx="0" cy="540000"/>
          </a:xfrm>
          <a:prstGeom prst="line">
            <a:avLst/>
          </a:prstGeom>
          <a:ln w="0">
            <a:solidFill>
              <a:srgbClr val="3465a4"/>
            </a:solidFill>
            <a:tailEnd len="med" type="triangle" w="med"/>
          </a:ln>
        </p:spPr>
        <p:style>
          <a:lnRef idx="0"/>
          <a:fillRef idx="0"/>
          <a:effectRef idx="0"/>
          <a:fontRef idx="minor"/>
        </p:style>
      </p:sp>
      <p:sp>
        <p:nvSpPr>
          <p:cNvPr id="454" name="Line 12"/>
          <p:cNvSpPr/>
          <p:nvPr/>
        </p:nvSpPr>
        <p:spPr>
          <a:xfrm>
            <a:off x="3960000" y="3960000"/>
            <a:ext cx="0" cy="540000"/>
          </a:xfrm>
          <a:prstGeom prst="line">
            <a:avLst/>
          </a:prstGeom>
          <a:ln w="0">
            <a:solidFill>
              <a:srgbClr val="3465a4"/>
            </a:solidFill>
            <a:tailEnd len="med" type="triangle" w="med"/>
          </a:ln>
        </p:spPr>
        <p:style>
          <a:lnRef idx="0"/>
          <a:fillRef idx="0"/>
          <a:effectRef idx="0"/>
          <a:fontRef idx="minor"/>
        </p:style>
      </p:sp>
      <p:sp>
        <p:nvSpPr>
          <p:cNvPr id="455" name="Line 13"/>
          <p:cNvSpPr/>
          <p:nvPr/>
        </p:nvSpPr>
        <p:spPr>
          <a:xfrm>
            <a:off x="3960000" y="4860000"/>
            <a:ext cx="180000" cy="360000"/>
          </a:xfrm>
          <a:prstGeom prst="line">
            <a:avLst/>
          </a:prstGeom>
          <a:ln w="0">
            <a:solidFill>
              <a:srgbClr val="3465a4"/>
            </a:solidFill>
            <a:tailEnd len="med" type="triangle" w="med"/>
          </a:ln>
        </p:spPr>
        <p:style>
          <a:lnRef idx="0"/>
          <a:fillRef idx="0"/>
          <a:effectRef idx="0"/>
          <a:fontRef idx="minor"/>
        </p:style>
      </p:sp>
      <p:sp>
        <p:nvSpPr>
          <p:cNvPr id="456" name="Line 14"/>
          <p:cNvSpPr/>
          <p:nvPr/>
        </p:nvSpPr>
        <p:spPr>
          <a:xfrm flipV="1">
            <a:off x="5940000" y="1980000"/>
            <a:ext cx="1260000" cy="3600000"/>
          </a:xfrm>
          <a:prstGeom prst="line">
            <a:avLst/>
          </a:prstGeom>
          <a:ln w="0">
            <a:solidFill>
              <a:srgbClr val="3465a4"/>
            </a:solidFill>
            <a:tailEnd len="med" type="triangle" w="med"/>
          </a:ln>
        </p:spPr>
        <p:style>
          <a:lnRef idx="0"/>
          <a:fillRef idx="0"/>
          <a:effectRef idx="0"/>
          <a:fontRef idx="minor"/>
        </p:style>
      </p:sp>
      <p:sp>
        <p:nvSpPr>
          <p:cNvPr id="457" name="CustomShape 15"/>
          <p:cNvSpPr/>
          <p:nvPr/>
        </p:nvSpPr>
        <p:spPr>
          <a:xfrm>
            <a:off x="7380000" y="2700000"/>
            <a:ext cx="3057480" cy="3574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Train the data using train data</a:t>
            </a:r>
            <a:endParaRPr b="0" lang="en-IN" sz="1800" spc="-1" strike="noStrike">
              <a:latin typeface="Arial"/>
            </a:endParaRPr>
          </a:p>
        </p:txBody>
      </p:sp>
      <p:sp>
        <p:nvSpPr>
          <p:cNvPr id="458" name="CustomShape 16"/>
          <p:cNvSpPr/>
          <p:nvPr/>
        </p:nvSpPr>
        <p:spPr>
          <a:xfrm>
            <a:off x="7380000" y="3420000"/>
            <a:ext cx="3057480" cy="7174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the data using test data</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measure the performance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“score” method</a:t>
            </a:r>
            <a:endParaRPr b="0" lang="en-IN" sz="1800" spc="-1" strike="noStrike">
              <a:latin typeface="Arial"/>
            </a:endParaRPr>
          </a:p>
        </p:txBody>
      </p:sp>
      <p:sp>
        <p:nvSpPr>
          <p:cNvPr id="459" name="CustomShape 17"/>
          <p:cNvSpPr/>
          <p:nvPr/>
        </p:nvSpPr>
        <p:spPr>
          <a:xfrm>
            <a:off x="7380000" y="4500000"/>
            <a:ext cx="3057480" cy="7174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confusion matrices of</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Each models and bargraph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To compare model scores</a:t>
            </a:r>
            <a:endParaRPr b="0" lang="en-IN" sz="1800" spc="-1" strike="noStrike">
              <a:latin typeface="Arial"/>
            </a:endParaRPr>
          </a:p>
        </p:txBody>
      </p:sp>
      <p:sp>
        <p:nvSpPr>
          <p:cNvPr id="460" name="CustomShape 18"/>
          <p:cNvSpPr/>
          <p:nvPr/>
        </p:nvSpPr>
        <p:spPr>
          <a:xfrm>
            <a:off x="7920000" y="5760000"/>
            <a:ext cx="1617480" cy="3574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61" name="Line 19"/>
          <p:cNvSpPr/>
          <p:nvPr/>
        </p:nvSpPr>
        <p:spPr>
          <a:xfrm>
            <a:off x="8820000" y="2160000"/>
            <a:ext cx="0" cy="540000"/>
          </a:xfrm>
          <a:prstGeom prst="line">
            <a:avLst/>
          </a:prstGeom>
          <a:ln w="0">
            <a:solidFill>
              <a:srgbClr val="3465a4"/>
            </a:solidFill>
            <a:tailEnd len="med" type="triangle" w="med"/>
          </a:ln>
        </p:spPr>
        <p:style>
          <a:lnRef idx="0"/>
          <a:fillRef idx="0"/>
          <a:effectRef idx="0"/>
          <a:fontRef idx="minor"/>
        </p:style>
      </p:sp>
      <p:sp>
        <p:nvSpPr>
          <p:cNvPr id="462" name="Line 20"/>
          <p:cNvSpPr/>
          <p:nvPr/>
        </p:nvSpPr>
        <p:spPr>
          <a:xfrm>
            <a:off x="8820000" y="3060000"/>
            <a:ext cx="0" cy="360000"/>
          </a:xfrm>
          <a:prstGeom prst="line">
            <a:avLst/>
          </a:prstGeom>
          <a:ln w="0">
            <a:solidFill>
              <a:srgbClr val="3465a4"/>
            </a:solidFill>
            <a:tailEnd len="med" type="triangle" w="med"/>
          </a:ln>
        </p:spPr>
        <p:style>
          <a:lnRef idx="0"/>
          <a:fillRef idx="0"/>
          <a:effectRef idx="0"/>
          <a:fontRef idx="minor"/>
        </p:style>
      </p:sp>
      <p:sp>
        <p:nvSpPr>
          <p:cNvPr id="463" name="Line 21"/>
          <p:cNvSpPr/>
          <p:nvPr/>
        </p:nvSpPr>
        <p:spPr>
          <a:xfrm>
            <a:off x="8820000" y="4140000"/>
            <a:ext cx="0" cy="360000"/>
          </a:xfrm>
          <a:prstGeom prst="line">
            <a:avLst/>
          </a:prstGeom>
          <a:ln w="0">
            <a:solidFill>
              <a:srgbClr val="3465a4"/>
            </a:solidFill>
            <a:tailEnd len="med" type="triangle" w="med"/>
          </a:ln>
        </p:spPr>
        <p:style>
          <a:lnRef idx="0"/>
          <a:fillRef idx="0"/>
          <a:effectRef idx="0"/>
          <a:fontRef idx="minor"/>
        </p:style>
      </p:sp>
      <p:sp>
        <p:nvSpPr>
          <p:cNvPr id="464" name="Line 22"/>
          <p:cNvSpPr/>
          <p:nvPr/>
        </p:nvSpPr>
        <p:spPr>
          <a:xfrm flipH="1">
            <a:off x="8820000" y="5220000"/>
            <a:ext cx="18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5" name="CustomShape 1"/>
          <p:cNvSpPr/>
          <p:nvPr/>
        </p:nvSpPr>
        <p:spPr>
          <a:xfrm>
            <a:off x="840960" y="1807200"/>
            <a:ext cx="7060320" cy="1613520"/>
          </a:xfrm>
          <a:prstGeom prst="rect">
            <a:avLst/>
          </a:prstGeom>
          <a:noFill/>
          <a:ln w="0">
            <a:noFill/>
          </a:ln>
        </p:spPr>
        <p:style>
          <a:lnRef idx="0"/>
          <a:fillRef idx="0"/>
          <a:effectRef idx="0"/>
          <a:fontRef idx="minor"/>
        </p:style>
        <p:txBody>
          <a:bodyPr lIns="90000" rIns="90000" tIns="45000" bIns="45000">
            <a:normAutofit/>
          </a:bodyPr>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en-IN" sz="2200" spc="-1" strike="noStrike">
              <a:latin typeface="Arial"/>
            </a:endParaRPr>
          </a:p>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en-IN" sz="2200" spc="-1" strike="noStrike">
              <a:latin typeface="Arial"/>
            </a:endParaRPr>
          </a:p>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en-IN" sz="2200" spc="-1" strike="noStrike">
              <a:latin typeface="Arial"/>
            </a:endParaRPr>
          </a:p>
          <a:p>
            <a:pPr>
              <a:lnSpc>
                <a:spcPct val="90000"/>
              </a:lnSpc>
              <a:spcBef>
                <a:spcPts val="499"/>
              </a:spcBef>
            </a:pPr>
            <a:endParaRPr b="0" lang="en-IN" sz="2200" spc="-1" strike="noStrike">
              <a:latin typeface="Arial"/>
            </a:endParaRPr>
          </a:p>
          <a:p>
            <a:pPr marL="457200">
              <a:lnSpc>
                <a:spcPct val="90000"/>
              </a:lnSpc>
              <a:spcBef>
                <a:spcPts val="499"/>
              </a:spcBef>
              <a:tabLst>
                <a:tab algn="l" pos="0"/>
              </a:tabLst>
            </a:pPr>
            <a:endParaRPr b="0" lang="en-IN" sz="2200" spc="-1" strike="noStrike">
              <a:latin typeface="Arial"/>
            </a:endParaRPr>
          </a:p>
        </p:txBody>
      </p:sp>
      <p:sp>
        <p:nvSpPr>
          <p:cNvPr id="466" name="CustomShape 2"/>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E8AE44A-431B-4412-9AF4-9CD220EB2AE4}"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67"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pPr>
            <a:fld id="{D741F25F-3649-4264-B01C-CDF6F4F00597}"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353" name="CustomShape 2"/>
          <p:cNvSpPr/>
          <p:nvPr/>
        </p:nvSpPr>
        <p:spPr>
          <a:xfrm>
            <a:off x="958680" y="2113200"/>
            <a:ext cx="5158800" cy="3312720"/>
          </a:xfrm>
          <a:prstGeom prst="rect">
            <a:avLst/>
          </a:prstGeom>
          <a:noFill/>
          <a:ln w="0">
            <a:noFill/>
          </a:ln>
        </p:spPr>
        <p:style>
          <a:lnRef idx="0"/>
          <a:fillRef idx="0"/>
          <a:effectRef idx="0"/>
          <a:fontRef idx="minor"/>
        </p:style>
        <p:txBody>
          <a:bodyPr lIns="90000" rIns="90000" tIns="45000" bIns="45000">
            <a:normAutofit/>
          </a:bodyPr>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IN" sz="2200" spc="-1" strike="noStrike">
              <a:latin typeface="Arial"/>
            </a:endParaRPr>
          </a:p>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IN" sz="2200" spc="-1" strike="noStrike">
              <a:latin typeface="Arial"/>
            </a:endParaRPr>
          </a:p>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IN" sz="2200" spc="-1" strike="noStrike">
              <a:latin typeface="Arial"/>
            </a:endParaRPr>
          </a:p>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IN" sz="2200" spc="-1" strike="noStrike">
              <a:latin typeface="Arial"/>
            </a:endParaRPr>
          </a:p>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IN" sz="2200" spc="-1" strike="noStrike">
              <a:latin typeface="Arial"/>
            </a:endParaRPr>
          </a:p>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IN" sz="2200" spc="-1" strike="noStrike">
              <a:latin typeface="Arial"/>
            </a:endParaRPr>
          </a:p>
        </p:txBody>
      </p:sp>
      <p:sp>
        <p:nvSpPr>
          <p:cNvPr id="354"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8"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9"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BAF50A8-A91D-4AAB-A6AA-2FF601A67D7C}"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70" name="CustomShape 2"/>
          <p:cNvSpPr/>
          <p:nvPr/>
        </p:nvSpPr>
        <p:spPr>
          <a:xfrm>
            <a:off x="865080" y="2057400"/>
            <a:ext cx="3924000" cy="3803400"/>
          </a:xfrm>
          <a:prstGeom prst="rect">
            <a:avLst/>
          </a:prstGeom>
          <a:noFill/>
          <a:ln w="0">
            <a:noFill/>
          </a:ln>
        </p:spPr>
        <p:style>
          <a:lnRef idx="0"/>
          <a:fillRef idx="0"/>
          <a:effectRef idx="0"/>
          <a:fontRef idx="minor"/>
        </p:style>
      </p:sp>
      <p:sp>
        <p:nvSpPr>
          <p:cNvPr id="471" name="CustomShape 3"/>
          <p:cNvSpPr/>
          <p:nvPr/>
        </p:nvSpPr>
        <p:spPr>
          <a:xfrm>
            <a:off x="770040" y="538560"/>
            <a:ext cx="10507320" cy="540720"/>
          </a:xfrm>
          <a:prstGeom prst="rect">
            <a:avLst/>
          </a:prstGeom>
          <a:noFill/>
          <a:ln w="0">
            <a:noFill/>
          </a:ln>
        </p:spPr>
        <p:style>
          <a:lnRef idx="0"/>
          <a:fillRef idx="0"/>
          <a:effectRef idx="0"/>
          <a:fontRef idx="minor"/>
        </p:style>
      </p:sp>
      <p:sp>
        <p:nvSpPr>
          <p:cNvPr id="472" name="CustomShape 4"/>
          <p:cNvSpPr/>
          <p:nvPr/>
        </p:nvSpPr>
        <p:spPr>
          <a:xfrm>
            <a:off x="609480" y="273600"/>
            <a:ext cx="10967400" cy="113976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3" name="" descr=""/>
          <p:cNvPicPr/>
          <p:nvPr/>
        </p:nvPicPr>
        <p:blipFill>
          <a:blip r:embed="rId2"/>
          <a:stretch/>
        </p:blipFill>
        <p:spPr>
          <a:xfrm>
            <a:off x="2160000" y="1260000"/>
            <a:ext cx="7194960" cy="41349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609480" y="273600"/>
            <a:ext cx="10967400" cy="113976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5" name="" descr=""/>
          <p:cNvPicPr/>
          <p:nvPr/>
        </p:nvPicPr>
        <p:blipFill>
          <a:blip r:embed="rId1"/>
          <a:stretch/>
        </p:blipFill>
        <p:spPr>
          <a:xfrm>
            <a:off x="609120" y="1811160"/>
            <a:ext cx="5349240" cy="3558600"/>
          </a:xfrm>
          <a:prstGeom prst="rect">
            <a:avLst/>
          </a:prstGeom>
          <a:ln w="0">
            <a:noFill/>
          </a:ln>
        </p:spPr>
      </p:pic>
      <p:sp>
        <p:nvSpPr>
          <p:cNvPr id="476" name="CustomShape 2"/>
          <p:cNvSpPr/>
          <p:nvPr/>
        </p:nvSpPr>
        <p:spPr>
          <a:xfrm>
            <a:off x="6231960" y="1604520"/>
            <a:ext cx="5349240" cy="3972240"/>
          </a:xfrm>
          <a:prstGeom prst="rect">
            <a:avLst/>
          </a:prstGeom>
          <a:noFill/>
          <a:ln w="0">
            <a:noFill/>
          </a:ln>
        </p:spPr>
        <p:style>
          <a:lnRef idx="0"/>
          <a:fillRef idx="0"/>
          <a:effectRef idx="0"/>
          <a:fontRef idx="minor"/>
        </p:style>
        <p:txBody>
          <a:bodyPr lIns="0" rIns="0" tIns="0" bIns="0">
            <a:normAutofit/>
          </a:bodyPr>
          <a:p>
            <a:pPr marL="432000" indent="-31896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scatter plot shows the relationship between flight number and launch site for both successful and failed missions.</a:t>
            </a:r>
            <a:endParaRPr b="0" lang="en-IN" sz="1800" spc="-1" strike="noStrike">
              <a:latin typeface="Arial"/>
            </a:endParaRPr>
          </a:p>
          <a:p>
            <a:pPr marL="432000" indent="-31896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Datapoints of </a:t>
            </a:r>
            <a:r>
              <a:rPr b="0" lang="en-IN" sz="1800" spc="-1" strike="noStrike">
                <a:solidFill>
                  <a:srgbClr val="ff8000"/>
                </a:solidFill>
                <a:latin typeface="Arial"/>
                <a:ea typeface="DejaVu Sans"/>
              </a:rPr>
              <a:t>successful missions are orange in colour and datapoints of </a:t>
            </a:r>
            <a:r>
              <a:rPr b="0" lang="en-IN" sz="1800" spc="-1" strike="noStrike">
                <a:solidFill>
                  <a:srgbClr val="2a6099"/>
                </a:solidFill>
                <a:latin typeface="Arial"/>
                <a:ea typeface="DejaVu Sans"/>
              </a:rPr>
              <a:t>failed missions are blue in colour.</a:t>
            </a:r>
            <a:endParaRPr b="0" lang="en-IN" sz="1800" spc="-1" strike="noStrike">
              <a:latin typeface="Arial"/>
            </a:endParaRPr>
          </a:p>
          <a:p>
            <a:pPr marL="432000" indent="-31896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horizontal axis shows the flight number.</a:t>
            </a:r>
            <a:endParaRPr b="0" lang="en-IN" sz="1800" spc="-1" strike="noStrike">
              <a:latin typeface="Arial"/>
            </a:endParaRPr>
          </a:p>
          <a:p>
            <a:pPr marL="432000" indent="-31896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77"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D66E17D-72CC-410C-890E-4BE3683BAB8F}" type="slidenum">
              <a:rPr b="0" lang="en-US" sz="1600" spc="-1" strike="noStrike">
                <a:solidFill>
                  <a:srgbClr val="1c7ddb"/>
                </a:solidFill>
                <a:latin typeface="Abadi"/>
                <a:ea typeface="DejaVu Sans"/>
              </a:rPr>
              <a:t>22</a:t>
            </a:fld>
            <a:endParaRPr b="0" lang="en-IN" sz="1600" spc="-1" strike="noStrike">
              <a:latin typeface="Arial"/>
            </a:endParaRPr>
          </a:p>
        </p:txBody>
      </p:sp>
      <p:sp>
        <p:nvSpPr>
          <p:cNvPr id="478" name="CustomShape 2"/>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79" name="" descr=""/>
          <p:cNvPicPr/>
          <p:nvPr/>
        </p:nvPicPr>
        <p:blipFill>
          <a:blip r:embed="rId2"/>
          <a:stretch/>
        </p:blipFill>
        <p:spPr>
          <a:xfrm>
            <a:off x="1440000" y="1440000"/>
            <a:ext cx="8454960" cy="48549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609480" y="273600"/>
            <a:ext cx="10967400" cy="113976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81" name="" descr=""/>
          <p:cNvPicPr/>
          <p:nvPr/>
        </p:nvPicPr>
        <p:blipFill>
          <a:blip r:embed="rId1"/>
          <a:stretch/>
        </p:blipFill>
        <p:spPr>
          <a:xfrm>
            <a:off x="540000" y="1604520"/>
            <a:ext cx="5394960" cy="4330440"/>
          </a:xfrm>
          <a:prstGeom prst="rect">
            <a:avLst/>
          </a:prstGeom>
          <a:ln w="0">
            <a:noFill/>
          </a:ln>
        </p:spPr>
      </p:pic>
      <p:sp>
        <p:nvSpPr>
          <p:cNvPr id="482" name="CustomShape 2"/>
          <p:cNvSpPr/>
          <p:nvPr/>
        </p:nvSpPr>
        <p:spPr>
          <a:xfrm>
            <a:off x="6232320" y="1604520"/>
            <a:ext cx="5349240" cy="3972240"/>
          </a:xfrm>
          <a:prstGeom prst="rect">
            <a:avLst/>
          </a:prstGeom>
          <a:noFill/>
          <a:ln w="0">
            <a:noFill/>
          </a:ln>
        </p:spPr>
        <p:style>
          <a:lnRef idx="0"/>
          <a:fillRef idx="0"/>
          <a:effectRef idx="0"/>
          <a:fontRef idx="minor"/>
        </p:style>
        <p:txBody>
          <a:bodyPr lIns="0" rIns="0" tIns="0" bIns="0">
            <a:normAutofit/>
          </a:bodyPr>
          <a:p>
            <a:pPr marL="432000" indent="-31896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This scatter plot shows the relationship between payload mass and launch site for both successful and failed missions.</a:t>
            </a:r>
            <a:endParaRPr b="0" lang="en-IN" sz="1800" spc="-1" strike="noStrike">
              <a:latin typeface="Arial"/>
            </a:endParaRPr>
          </a:p>
          <a:p>
            <a:pPr marL="432000" indent="-31896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Datapoints of </a:t>
            </a:r>
            <a:r>
              <a:rPr b="0" lang="en-IN" sz="1800" spc="-1" strike="noStrike">
                <a:solidFill>
                  <a:srgbClr val="ff8000"/>
                </a:solidFill>
                <a:latin typeface="Arial"/>
                <a:ea typeface="Noto Sans CJK SC"/>
              </a:rPr>
              <a:t>successful </a:t>
            </a:r>
            <a:r>
              <a:rPr b="0" lang="en-IN" sz="1800" spc="-1" strike="noStrike">
                <a:solidFill>
                  <a:srgbClr val="000000"/>
                </a:solidFill>
                <a:latin typeface="Arial"/>
                <a:ea typeface="Noto Sans CJK SC"/>
              </a:rPr>
              <a:t>missions are</a:t>
            </a:r>
            <a:r>
              <a:rPr b="0" lang="en-IN" sz="1800" spc="-1" strike="noStrike">
                <a:solidFill>
                  <a:srgbClr val="ff8000"/>
                </a:solidFill>
                <a:latin typeface="Arial"/>
                <a:ea typeface="Noto Sans CJK SC"/>
              </a:rPr>
              <a:t> orange</a:t>
            </a:r>
            <a:r>
              <a:rPr b="0" lang="en-IN" sz="1800" spc="-1" strike="noStrike">
                <a:solidFill>
                  <a:srgbClr val="000000"/>
                </a:solidFill>
                <a:latin typeface="Arial"/>
                <a:ea typeface="Noto Sans CJK SC"/>
              </a:rPr>
              <a:t> in colour and datapoints of</a:t>
            </a:r>
            <a:r>
              <a:rPr b="0" lang="en-IN" sz="1800" spc="-1" strike="noStrike">
                <a:solidFill>
                  <a:srgbClr val="ff8000"/>
                </a:solidFill>
                <a:latin typeface="Arial"/>
                <a:ea typeface="Noto Sans CJK SC"/>
              </a:rPr>
              <a:t> </a:t>
            </a:r>
            <a:r>
              <a:rPr b="0" lang="en-IN" sz="1800" spc="-1" strike="noStrike">
                <a:solidFill>
                  <a:srgbClr val="2a6099"/>
                </a:solidFill>
                <a:latin typeface="Arial"/>
                <a:ea typeface="Noto Sans CJK SC"/>
              </a:rPr>
              <a:t>failed </a:t>
            </a:r>
            <a:r>
              <a:rPr b="0" lang="en-IN" sz="1800" spc="-1" strike="noStrike">
                <a:solidFill>
                  <a:srgbClr val="000000"/>
                </a:solidFill>
                <a:latin typeface="Arial"/>
                <a:ea typeface="Noto Sans CJK SC"/>
              </a:rPr>
              <a:t>missions are</a:t>
            </a:r>
            <a:r>
              <a:rPr b="0" lang="en-IN" sz="1800" spc="-1" strike="noStrike">
                <a:solidFill>
                  <a:srgbClr val="2a6099"/>
                </a:solidFill>
                <a:latin typeface="Arial"/>
                <a:ea typeface="Noto Sans CJK SC"/>
              </a:rPr>
              <a:t> blue </a:t>
            </a:r>
            <a:r>
              <a:rPr b="0" lang="en-IN" sz="1800" spc="-1" strike="noStrike">
                <a:solidFill>
                  <a:srgbClr val="000000"/>
                </a:solidFill>
                <a:latin typeface="Arial"/>
                <a:ea typeface="Noto Sans CJK SC"/>
              </a:rPr>
              <a:t>in colour.</a:t>
            </a:r>
            <a:endParaRPr b="0" lang="en-IN" sz="1800" spc="-1" strike="noStrike">
              <a:latin typeface="Arial"/>
            </a:endParaRPr>
          </a:p>
          <a:p>
            <a:pPr marL="432000" indent="-31896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horizontal axis shows the payload mass(in KG).</a:t>
            </a:r>
            <a:endParaRPr b="0" lang="en-IN" sz="1800" spc="-1" strike="noStrike">
              <a:latin typeface="Arial"/>
            </a:endParaRPr>
          </a:p>
          <a:p>
            <a:pPr marL="432000" indent="-31896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3"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1AD2B0C-20CF-4183-B252-F1AF3081E5D0}" type="slidenum">
              <a:rPr b="0" lang="en-US" sz="1600" spc="-1" strike="noStrike">
                <a:solidFill>
                  <a:srgbClr val="1c7ddb"/>
                </a:solidFill>
                <a:latin typeface="Abadi"/>
                <a:ea typeface="DejaVu Sans"/>
              </a:rPr>
              <a:t>24</a:t>
            </a:fld>
            <a:endParaRPr b="0" lang="en-IN" sz="1600" spc="-1" strike="noStrike">
              <a:latin typeface="Arial"/>
            </a:endParaRPr>
          </a:p>
        </p:txBody>
      </p:sp>
      <p:sp>
        <p:nvSpPr>
          <p:cNvPr id="484" name="CustomShape 2"/>
          <p:cNvSpPr/>
          <p:nvPr/>
        </p:nvSpPr>
        <p:spPr>
          <a:xfrm>
            <a:off x="770040" y="2082240"/>
            <a:ext cx="3924000" cy="3803400"/>
          </a:xfrm>
          <a:prstGeom prst="rect">
            <a:avLst/>
          </a:prstGeom>
          <a:noFill/>
          <a:ln w="0">
            <a:noFill/>
          </a:ln>
        </p:spPr>
        <p:style>
          <a:lnRef idx="0"/>
          <a:fillRef idx="0"/>
          <a:effectRef idx="0"/>
          <a:fontRef idx="minor"/>
        </p:style>
      </p:sp>
      <p:sp>
        <p:nvSpPr>
          <p:cNvPr id="485"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86" name="" descr=""/>
          <p:cNvPicPr/>
          <p:nvPr/>
        </p:nvPicPr>
        <p:blipFill>
          <a:blip r:embed="rId2"/>
          <a:stretch/>
        </p:blipFill>
        <p:spPr>
          <a:xfrm>
            <a:off x="1080000" y="1345680"/>
            <a:ext cx="9355320" cy="46753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7"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92EE3EF-4F3C-46B9-B9FC-04D0EEF0FB7E}" type="slidenum">
              <a:rPr b="0" lang="en-US" sz="1600" spc="-1" strike="noStrike">
                <a:solidFill>
                  <a:srgbClr val="1c7ddb"/>
                </a:solidFill>
                <a:latin typeface="Abadi"/>
                <a:ea typeface="DejaVu Sans"/>
              </a:rPr>
              <a:t>25</a:t>
            </a:fld>
            <a:endParaRPr b="0" lang="en-IN" sz="1600" spc="-1" strike="noStrike">
              <a:latin typeface="Arial"/>
            </a:endParaRPr>
          </a:p>
        </p:txBody>
      </p:sp>
      <p:sp>
        <p:nvSpPr>
          <p:cNvPr id="488" name="CustomShape 2"/>
          <p:cNvSpPr/>
          <p:nvPr/>
        </p:nvSpPr>
        <p:spPr>
          <a:xfrm>
            <a:off x="770040" y="2082240"/>
            <a:ext cx="3924000" cy="3803400"/>
          </a:xfrm>
          <a:prstGeom prst="rect">
            <a:avLst/>
          </a:prstGeom>
          <a:noFill/>
          <a:ln w="0">
            <a:noFill/>
          </a:ln>
        </p:spPr>
        <p:style>
          <a:lnRef idx="0"/>
          <a:fillRef idx="0"/>
          <a:effectRef idx="0"/>
          <a:fontRef idx="minor"/>
        </p:style>
      </p:sp>
      <p:sp>
        <p:nvSpPr>
          <p:cNvPr id="489" name="CustomShape 3"/>
          <p:cNvSpPr/>
          <p:nvPr/>
        </p:nvSpPr>
        <p:spPr>
          <a:xfrm>
            <a:off x="770040" y="538560"/>
            <a:ext cx="10507320" cy="540720"/>
          </a:xfrm>
          <a:prstGeom prst="rect">
            <a:avLst/>
          </a:prstGeom>
          <a:noFill/>
          <a:ln w="0">
            <a:noFill/>
          </a:ln>
        </p:spPr>
        <p:style>
          <a:lnRef idx="0"/>
          <a:fillRef idx="0"/>
          <a:effectRef idx="0"/>
          <a:fontRef idx="minor"/>
        </p:style>
      </p:sp>
      <p:sp>
        <p:nvSpPr>
          <p:cNvPr id="490" name="CustomShape 4"/>
          <p:cNvSpPr/>
          <p:nvPr/>
        </p:nvSpPr>
        <p:spPr>
          <a:xfrm>
            <a:off x="609480" y="27360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91" name="" descr=""/>
          <p:cNvPicPr/>
          <p:nvPr/>
        </p:nvPicPr>
        <p:blipFill>
          <a:blip r:embed="rId2"/>
          <a:stretch/>
        </p:blipFill>
        <p:spPr>
          <a:xfrm>
            <a:off x="725400" y="1604520"/>
            <a:ext cx="5117400" cy="3972600"/>
          </a:xfrm>
          <a:prstGeom prst="rect">
            <a:avLst/>
          </a:prstGeom>
          <a:ln w="0">
            <a:noFill/>
          </a:ln>
        </p:spPr>
      </p:pic>
      <p:sp>
        <p:nvSpPr>
          <p:cNvPr id="492" name="CustomShape 5"/>
          <p:cNvSpPr/>
          <p:nvPr/>
        </p:nvSpPr>
        <p:spPr>
          <a:xfrm>
            <a:off x="6231960" y="1604520"/>
            <a:ext cx="5349600" cy="3972600"/>
          </a:xfrm>
          <a:prstGeom prst="rect">
            <a:avLst/>
          </a:prstGeom>
          <a:noFill/>
          <a:ln w="0">
            <a:noFill/>
          </a:ln>
        </p:spPr>
        <p:style>
          <a:lnRef idx="0"/>
          <a:fillRef idx="0"/>
          <a:effectRef idx="0"/>
          <a:fontRef idx="minor"/>
        </p:style>
        <p:txBody>
          <a:bodyPr lIns="0" rIns="0" tIns="0" bIns="0">
            <a:normAutofit/>
          </a:bodyPr>
          <a:p>
            <a:pPr marL="432000" indent="-3193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column chart shows the average success rate of space missions launched to different types of orbits.</a:t>
            </a:r>
            <a:endParaRPr b="0" lang="en-IN" sz="1800" spc="-1" strike="noStrike">
              <a:latin typeface="Arial"/>
            </a:endParaRPr>
          </a:p>
          <a:p>
            <a:pPr marL="432000" indent="-3193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Those orbital targets are Sun Synchronous Orbit, Polar Orbit,  International Space Station, (High/Low/Middle/Very-Low) Earth Orbit, Geostationary  Orbit, Geostationary Transfer Orbit and First Lagrangian Point(ESA L1).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3"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9B97F76-23B2-4F4D-BC2D-E41C70BD8847}" type="slidenum">
              <a:rPr b="0" lang="en-US" sz="1600" spc="-1" strike="noStrike">
                <a:solidFill>
                  <a:srgbClr val="1c7ddb"/>
                </a:solidFill>
                <a:latin typeface="Abadi"/>
                <a:ea typeface="DejaVu Sans"/>
              </a:rPr>
              <a:t>26</a:t>
            </a:fld>
            <a:endParaRPr b="0" lang="en-IN" sz="1600" spc="-1" strike="noStrike">
              <a:latin typeface="Arial"/>
            </a:endParaRPr>
          </a:p>
        </p:txBody>
      </p:sp>
      <p:sp>
        <p:nvSpPr>
          <p:cNvPr id="494" name="CustomShape 2"/>
          <p:cNvSpPr/>
          <p:nvPr/>
        </p:nvSpPr>
        <p:spPr>
          <a:xfrm>
            <a:off x="770040" y="2069640"/>
            <a:ext cx="3924000" cy="3803400"/>
          </a:xfrm>
          <a:prstGeom prst="rect">
            <a:avLst/>
          </a:prstGeom>
          <a:noFill/>
          <a:ln w="0">
            <a:noFill/>
          </a:ln>
        </p:spPr>
        <p:style>
          <a:lnRef idx="0"/>
          <a:fillRef idx="0"/>
          <a:effectRef idx="0"/>
          <a:fontRef idx="minor"/>
        </p:style>
      </p:sp>
      <p:sp>
        <p:nvSpPr>
          <p:cNvPr id="495"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496" name="" descr=""/>
          <p:cNvPicPr/>
          <p:nvPr/>
        </p:nvPicPr>
        <p:blipFill>
          <a:blip r:embed="rId2"/>
          <a:stretch/>
        </p:blipFill>
        <p:spPr>
          <a:xfrm>
            <a:off x="1080000" y="1800000"/>
            <a:ext cx="5156640" cy="3537720"/>
          </a:xfrm>
          <a:prstGeom prst="rect">
            <a:avLst/>
          </a:prstGeom>
          <a:ln w="0">
            <a:noFill/>
          </a:ln>
        </p:spPr>
      </p:pic>
      <p:sp>
        <p:nvSpPr>
          <p:cNvPr id="497" name="CustomShape 4"/>
          <p:cNvSpPr/>
          <p:nvPr/>
        </p:nvSpPr>
        <p:spPr>
          <a:xfrm>
            <a:off x="6480000" y="1800000"/>
            <a:ext cx="4675320" cy="18774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scatter plot depicts the relationship between flight number and the orbit type.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8"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B777BDF-D11F-4835-B032-67782308FEDB}" type="slidenum">
              <a:rPr b="0" lang="en-US" sz="1600" spc="-1" strike="noStrike">
                <a:solidFill>
                  <a:srgbClr val="1c7ddb"/>
                </a:solidFill>
                <a:latin typeface="Abadi"/>
                <a:ea typeface="DejaVu Sans"/>
              </a:rPr>
              <a:t>27</a:t>
            </a:fld>
            <a:endParaRPr b="0" lang="en-IN" sz="1600" spc="-1" strike="noStrike">
              <a:latin typeface="Arial"/>
            </a:endParaRPr>
          </a:p>
        </p:txBody>
      </p:sp>
      <p:sp>
        <p:nvSpPr>
          <p:cNvPr id="499" name="CustomShape 2"/>
          <p:cNvSpPr/>
          <p:nvPr/>
        </p:nvSpPr>
        <p:spPr>
          <a:xfrm>
            <a:off x="770040" y="2057400"/>
            <a:ext cx="3924000" cy="3803400"/>
          </a:xfrm>
          <a:prstGeom prst="rect">
            <a:avLst/>
          </a:prstGeom>
          <a:noFill/>
          <a:ln w="0">
            <a:noFill/>
          </a:ln>
        </p:spPr>
        <p:style>
          <a:lnRef idx="0"/>
          <a:fillRef idx="0"/>
          <a:effectRef idx="0"/>
          <a:fontRef idx="minor"/>
        </p:style>
      </p:sp>
      <p:sp>
        <p:nvSpPr>
          <p:cNvPr id="500"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501" name="" descr=""/>
          <p:cNvPicPr/>
          <p:nvPr/>
        </p:nvPicPr>
        <p:blipFill>
          <a:blip r:embed="rId2"/>
          <a:stretch/>
        </p:blipFill>
        <p:spPr>
          <a:xfrm>
            <a:off x="770040" y="1857600"/>
            <a:ext cx="5147280" cy="3537720"/>
          </a:xfrm>
          <a:prstGeom prst="rect">
            <a:avLst/>
          </a:prstGeom>
          <a:ln w="0">
            <a:noFill/>
          </a:ln>
        </p:spPr>
      </p:pic>
      <p:sp>
        <p:nvSpPr>
          <p:cNvPr id="502" name="CustomShape 4"/>
          <p:cNvSpPr/>
          <p:nvPr/>
        </p:nvSpPr>
        <p:spPr>
          <a:xfrm>
            <a:off x="6300000" y="1800000"/>
            <a:ext cx="4855320" cy="4437000"/>
          </a:xfrm>
          <a:prstGeom prst="rect">
            <a:avLst/>
          </a:prstGeom>
          <a:noFill/>
          <a:ln w="0">
            <a:noFill/>
          </a:ln>
        </p:spPr>
        <p:style>
          <a:lnRef idx="0"/>
          <a:fillRef idx="0"/>
          <a:effectRef idx="0"/>
          <a:fontRef idx="minor"/>
        </p:style>
        <p:txBody>
          <a:bodyPr lIns="90000" rIns="90000" tIns="45000" bIns="45000">
            <a:noAutofit/>
          </a:bodyPr>
          <a:p>
            <a:pPr marL="216000" indent="-21132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This scatter plot depicts the relationship between pay load mass and the orbit type.</a:t>
            </a:r>
            <a:endParaRPr b="0" lang="en-IN" sz="1800" spc="-1" strike="noStrike">
              <a:latin typeface="Arial"/>
            </a:endParaRPr>
          </a:p>
          <a:p>
            <a:pPr>
              <a:lnSpc>
                <a:spcPct val="100000"/>
              </a:lnSpc>
            </a:pPr>
            <a:endParaRPr b="0" lang="en-IN" sz="1800" spc="-1" strike="noStrike">
              <a:latin typeface="Arial"/>
            </a:endParaRPr>
          </a:p>
          <a:p>
            <a:pPr marL="216000" indent="-211320">
              <a:lnSpc>
                <a:spcPct val="100000"/>
              </a:lnSpc>
              <a:buClr>
                <a:srgbClr val="000000"/>
              </a:buClr>
              <a:buSzPct val="45000"/>
              <a:buFont typeface="Wingdings" charset="2"/>
              <a:buChar char=""/>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a:p>
            <a:pPr marL="216000" indent="-21132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The payload mass given here in the horizontal axis is in the unit of Killogram.</a:t>
            </a:r>
            <a:endParaRPr b="0" lang="en-IN" sz="1800" spc="-1" strike="noStrike">
              <a:latin typeface="Arial"/>
            </a:endParaRPr>
          </a:p>
          <a:p>
            <a:pPr>
              <a:lnSpc>
                <a:spcPct val="100000"/>
              </a:lnSpc>
            </a:pPr>
            <a:endParaRPr b="0" lang="en-IN" sz="1800" spc="-1" strike="noStrike">
              <a:latin typeface="Arial"/>
            </a:endParaRPr>
          </a:p>
          <a:p>
            <a:pPr marL="216000" indent="-211320">
              <a:lnSpc>
                <a:spcPct val="100000"/>
              </a:lnSpc>
              <a:buClr>
                <a:srgbClr val="000000"/>
              </a:buClr>
              <a:buSzPct val="45000"/>
              <a:buFont typeface="Wingdings" charset="2"/>
              <a:buChar char=""/>
            </a:pPr>
            <a:r>
              <a:rPr b="0" lang="en-IN" sz="1800" spc="-1" strike="noStrike">
                <a:solidFill>
                  <a:srgbClr val="000000"/>
                </a:solidFill>
                <a:latin typeface="Arial"/>
                <a:ea typeface="DejaVu Sans"/>
              </a:rPr>
              <a:t>We can see missions with heavier payloads are more likely to be successfull.</a:t>
            </a:r>
            <a:endParaRPr b="0" lang="en-IN" sz="1800" spc="-1" strike="noStrike">
              <a:latin typeface="Arial"/>
            </a:endParaRPr>
          </a:p>
          <a:p>
            <a:pPr marL="216000" indent="-211320">
              <a:lnSpc>
                <a:spcPct val="100000"/>
              </a:lnSpc>
              <a:buClr>
                <a:srgbClr val="000000"/>
              </a:buClr>
              <a:buSzPct val="45000"/>
              <a:buFont typeface="Wingdings" charset="2"/>
              <a:buChar char=""/>
            </a:pPr>
            <a:r>
              <a:rPr b="0" lang="en-IN" sz="1800" spc="-1" strike="noStrike">
                <a:solidFill>
                  <a:srgbClr val="000000"/>
                </a:solidFill>
                <a:latin typeface="Arial"/>
                <a:ea typeface="DejaVu Sans"/>
              </a:rPr>
              <a:t>In case of lighter payloads, 1</a:t>
            </a:r>
            <a:r>
              <a:rPr b="0" lang="en-IN" sz="1800" spc="-1" strike="noStrike" baseline="14000000">
                <a:solidFill>
                  <a:srgbClr val="000000"/>
                </a:solidFill>
                <a:latin typeface="Arial"/>
                <a:ea typeface="DejaVu Sans"/>
              </a:rPr>
              <a:t>st</a:t>
            </a:r>
            <a:r>
              <a:rPr b="0" lang="en-IN" sz="1800" spc="-1" strike="noStrike">
                <a:solidFill>
                  <a:srgbClr val="000000"/>
                </a:solidFill>
                <a:latin typeface="Arial"/>
                <a:ea typeface="DejaVu Sans"/>
              </a:rPr>
              <a:t> Lagrangian point, Sun Synchronous Orbit and High Earth Orbit mission are more likely be successful.</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3"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E6E8511-33F6-4E54-94A2-8403B44FB643}" type="slidenum">
              <a:rPr b="0" lang="en-US" sz="1600" spc="-1" strike="noStrike">
                <a:solidFill>
                  <a:srgbClr val="1c7ddb"/>
                </a:solidFill>
                <a:latin typeface="Abadi"/>
                <a:ea typeface="DejaVu Sans"/>
              </a:rPr>
              <a:t>28</a:t>
            </a:fld>
            <a:endParaRPr b="0" lang="en-IN" sz="1600" spc="-1" strike="noStrike">
              <a:latin typeface="Arial"/>
            </a:endParaRPr>
          </a:p>
        </p:txBody>
      </p:sp>
      <p:sp>
        <p:nvSpPr>
          <p:cNvPr id="504" name="CustomShape 2"/>
          <p:cNvSpPr/>
          <p:nvPr/>
        </p:nvSpPr>
        <p:spPr>
          <a:xfrm>
            <a:off x="770040" y="2069640"/>
            <a:ext cx="3924000" cy="3803400"/>
          </a:xfrm>
          <a:prstGeom prst="rect">
            <a:avLst/>
          </a:prstGeom>
          <a:noFill/>
          <a:ln w="0">
            <a:noFill/>
          </a:ln>
        </p:spPr>
        <p:style>
          <a:lnRef idx="0"/>
          <a:fillRef idx="0"/>
          <a:effectRef idx="0"/>
          <a:fontRef idx="minor"/>
        </p:style>
      </p:sp>
      <p:sp>
        <p:nvSpPr>
          <p:cNvPr id="505"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Success Yearly Trend</a:t>
            </a:r>
            <a:endParaRPr b="0" lang="en-IN" sz="4000" spc="-1" strike="noStrike">
              <a:latin typeface="Arial"/>
            </a:endParaRPr>
          </a:p>
        </p:txBody>
      </p:sp>
      <p:pic>
        <p:nvPicPr>
          <p:cNvPr id="506" name="" descr=""/>
          <p:cNvPicPr/>
          <p:nvPr/>
        </p:nvPicPr>
        <p:blipFill>
          <a:blip r:embed="rId2"/>
          <a:stretch/>
        </p:blipFill>
        <p:spPr>
          <a:xfrm>
            <a:off x="900000" y="1688760"/>
            <a:ext cx="4661280" cy="3461400"/>
          </a:xfrm>
          <a:prstGeom prst="rect">
            <a:avLst/>
          </a:prstGeom>
          <a:ln w="0">
            <a:noFill/>
          </a:ln>
        </p:spPr>
      </p:pic>
      <p:sp>
        <p:nvSpPr>
          <p:cNvPr id="507" name="CustomShape 4"/>
          <p:cNvSpPr/>
          <p:nvPr/>
        </p:nvSpPr>
        <p:spPr>
          <a:xfrm>
            <a:off x="6120000" y="1620000"/>
            <a:ext cx="5035320" cy="18774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graph shows the average success rate of different orbital destinations over the year.</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We can see a positive trend here where space launches are more likely to be successful in each successive year than the previous one in all orbit types.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5"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D132EADC-ABE8-4810-B882-B0B1224F5F32}" type="slidenum">
              <a:rPr b="0" lang="en-US" sz="1600" spc="-1" strike="noStrike">
                <a:solidFill>
                  <a:srgbClr val="1c7ddb"/>
                </a:solidFill>
                <a:latin typeface="Abadi"/>
                <a:ea typeface="DejaVu Sans"/>
              </a:rPr>
              <a:t>2</a:t>
            </a:fld>
            <a:endParaRPr b="0" lang="en-IN" sz="1600" spc="-1" strike="noStrike">
              <a:latin typeface="Arial"/>
            </a:endParaRPr>
          </a:p>
        </p:txBody>
      </p:sp>
      <p:sp>
        <p:nvSpPr>
          <p:cNvPr id="356" name="CustomShape 2"/>
          <p:cNvSpPr/>
          <p:nvPr/>
        </p:nvSpPr>
        <p:spPr>
          <a:xfrm>
            <a:off x="959040" y="2684880"/>
            <a:ext cx="4009680" cy="1031760"/>
          </a:xfrm>
          <a:prstGeom prst="rect">
            <a:avLst/>
          </a:prstGeom>
          <a:noFill/>
          <a:ln w="0">
            <a:noFill/>
          </a:ln>
        </p:spPr>
        <p:style>
          <a:lnRef idx="0"/>
          <a:fillRef idx="0"/>
          <a:effectRef idx="0"/>
          <a:fontRef idx="minor"/>
        </p:style>
      </p:sp>
      <p:sp>
        <p:nvSpPr>
          <p:cNvPr id="357"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
        <p:nvSpPr>
          <p:cNvPr id="358" name="CustomShape 4"/>
          <p:cNvSpPr/>
          <p:nvPr/>
        </p:nvSpPr>
        <p:spPr>
          <a:xfrm>
            <a:off x="900000" y="1440000"/>
            <a:ext cx="10259280" cy="2785320"/>
          </a:xfrm>
          <a:prstGeom prst="rect">
            <a:avLst/>
          </a:prstGeom>
          <a:noFill/>
          <a:ln w="0">
            <a:noFill/>
          </a:ln>
        </p:spPr>
        <p:style>
          <a:lnRef idx="0"/>
          <a:fillRef idx="0"/>
          <a:effectRef idx="0"/>
          <a:fontRef idx="minor"/>
        </p:style>
        <p:txBody>
          <a:bodyPr lIns="90000" rIns="90000" tIns="45000" bIns="45000">
            <a:noAutofit/>
          </a:bodyPr>
          <a:p>
            <a:pPr marL="216000" indent="-215280">
              <a:lnSpc>
                <a:spcPct val="100000"/>
              </a:lnSpc>
              <a:spcBef>
                <a:spcPts val="2551"/>
              </a:spcBef>
              <a:spcAft>
                <a:spcPts val="2551"/>
              </a:spcAft>
              <a:buClr>
                <a:srgbClr val="000000"/>
              </a:buClr>
              <a:buSzPct val="45000"/>
              <a:buFont typeface="Wingdings" charset="2"/>
              <a:buChar char=""/>
            </a:pPr>
            <a:r>
              <a:rPr b="0" lang="en-IN" sz="1800" spc="-1" strike="noStrike">
                <a:solidFill>
                  <a:srgbClr val="000000"/>
                </a:solidFill>
                <a:latin typeface="Arial"/>
                <a:ea typeface="DejaVu Sans"/>
              </a:rPr>
              <a:t>Data was collected using APIs and webscrapping. Then datasets were cleaned and went through exploratory data analysis to extract valuable insights from them. Then datasets were feature engineered to be fed into ML classifers. Train models performed decently and produced somewhat accurate results.</a:t>
            </a:r>
            <a:endParaRPr b="0" lang="en-IN" sz="1800" spc="-1" strike="noStrike">
              <a:latin typeface="Arial"/>
            </a:endParaRPr>
          </a:p>
          <a:p>
            <a:pPr marL="216000" indent="-215280">
              <a:lnSpc>
                <a:spcPct val="100000"/>
              </a:lnSpc>
              <a:spcBef>
                <a:spcPts val="2551"/>
              </a:spcBef>
              <a:spcAft>
                <a:spcPts val="2551"/>
              </a:spcAft>
              <a:buClr>
                <a:srgbClr val="000000"/>
              </a:buClr>
              <a:buSzPct val="45000"/>
              <a:buFont typeface="Wingdings" charset="2"/>
              <a:buChar char=""/>
            </a:pPr>
            <a:r>
              <a:rPr b="0" lang="en-IN" sz="1800" spc="-1" strike="noStrike">
                <a:solidFill>
                  <a:srgbClr val="000000"/>
                </a:solidFill>
                <a:latin typeface="Arial"/>
                <a:ea typeface="Noto Sans CJK SC"/>
              </a:rPr>
              <a:t>We observed that missions are more likely to be successful each upcoming year due to newer booster technologies. Missions to orbits that are farther to earth have higher success rate. Proximity of the launchsite to the coastline is a factor for mission success. Payload mass positively correlates with success rate.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8"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EAFB2E5-E8EA-445F-9BA5-398F037B93B5}" type="slidenum">
              <a:rPr b="0" lang="en-US" sz="1600" spc="-1" strike="noStrike">
                <a:solidFill>
                  <a:srgbClr val="1c7ddb"/>
                </a:solidFill>
                <a:latin typeface="Abadi"/>
                <a:ea typeface="DejaVu Sans"/>
              </a:rPr>
              <a:t>29</a:t>
            </a:fld>
            <a:endParaRPr b="0" lang="en-IN" sz="1600" spc="-1" strike="noStrike">
              <a:latin typeface="Arial"/>
            </a:endParaRPr>
          </a:p>
        </p:txBody>
      </p:sp>
      <p:sp>
        <p:nvSpPr>
          <p:cNvPr id="509" name="CustomShape 2"/>
          <p:cNvSpPr/>
          <p:nvPr/>
        </p:nvSpPr>
        <p:spPr>
          <a:xfrm>
            <a:off x="770040" y="1825560"/>
            <a:ext cx="9737280" cy="4343040"/>
          </a:xfrm>
          <a:prstGeom prst="rect">
            <a:avLst/>
          </a:prstGeom>
          <a:noFill/>
          <a:ln w="0">
            <a:noFill/>
          </a:ln>
        </p:spPr>
        <p:style>
          <a:lnRef idx="0"/>
          <a:fillRef idx="0"/>
          <a:effectRef idx="0"/>
          <a:fontRef idx="minor"/>
        </p:style>
      </p:sp>
      <p:sp>
        <p:nvSpPr>
          <p:cNvPr id="510"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All Launch Site Names</a:t>
            </a:r>
            <a:endParaRPr b="0" lang="en-IN" sz="4000" spc="-1" strike="noStrike">
              <a:latin typeface="Arial"/>
            </a:endParaRPr>
          </a:p>
        </p:txBody>
      </p:sp>
      <p:pic>
        <p:nvPicPr>
          <p:cNvPr id="511" name="" descr=""/>
          <p:cNvPicPr/>
          <p:nvPr/>
        </p:nvPicPr>
        <p:blipFill>
          <a:blip r:embed="rId2"/>
          <a:stretch/>
        </p:blipFill>
        <p:spPr>
          <a:xfrm>
            <a:off x="1457640" y="2355840"/>
            <a:ext cx="3938040" cy="2499840"/>
          </a:xfrm>
          <a:prstGeom prst="rect">
            <a:avLst/>
          </a:prstGeom>
          <a:ln w="0">
            <a:noFill/>
          </a:ln>
        </p:spPr>
      </p:pic>
      <p:sp>
        <p:nvSpPr>
          <p:cNvPr id="512" name="CustomShape 4"/>
          <p:cNvSpPr/>
          <p:nvPr/>
        </p:nvSpPr>
        <p:spPr>
          <a:xfrm>
            <a:off x="6300000" y="1825560"/>
            <a:ext cx="4857840" cy="856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the names of the unique launch sites in the space mission.</a:t>
            </a:r>
            <a:endParaRPr b="0" lang="en-IN" sz="1800" spc="-1" strike="noStrike">
              <a:latin typeface="Arial"/>
            </a:endParaRPr>
          </a:p>
          <a:p>
            <a:pPr>
              <a:lnSpc>
                <a:spcPct val="100000"/>
              </a:lnSpc>
            </a:pPr>
            <a:r>
              <a:rPr b="0" lang="en-IN" sz="1800" spc="-1" strike="noStrike">
                <a:solidFill>
                  <a:srgbClr val="000000"/>
                </a:solidFill>
                <a:latin typeface="Arial"/>
                <a:ea typeface="DejaVu Sans"/>
              </a:rPr>
              <a:t>And we can see the 4 sites as result.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3"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D70EF0C-F204-46AB-8EC4-462E3E470EB0}" type="slidenum">
              <a:rPr b="0" lang="en-US" sz="1600" spc="-1" strike="noStrike">
                <a:solidFill>
                  <a:srgbClr val="1c7ddb"/>
                </a:solidFill>
                <a:latin typeface="Abadi"/>
                <a:ea typeface="DejaVu Sans"/>
              </a:rPr>
              <a:t>30</a:t>
            </a:fld>
            <a:endParaRPr b="0" lang="en-IN" sz="1600" spc="-1" strike="noStrike">
              <a:latin typeface="Arial"/>
            </a:endParaRPr>
          </a:p>
        </p:txBody>
      </p:sp>
      <p:sp>
        <p:nvSpPr>
          <p:cNvPr id="514" name="CustomShape 2"/>
          <p:cNvSpPr/>
          <p:nvPr/>
        </p:nvSpPr>
        <p:spPr>
          <a:xfrm>
            <a:off x="770040" y="1825560"/>
            <a:ext cx="9737280" cy="4343040"/>
          </a:xfrm>
          <a:prstGeom prst="rect">
            <a:avLst/>
          </a:prstGeom>
          <a:noFill/>
          <a:ln w="0">
            <a:noFill/>
          </a:ln>
        </p:spPr>
        <p:style>
          <a:lnRef idx="0"/>
          <a:fillRef idx="0"/>
          <a:effectRef idx="0"/>
          <a:fontRef idx="minor"/>
        </p:style>
      </p:sp>
      <p:sp>
        <p:nvSpPr>
          <p:cNvPr id="515"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516" name="" descr=""/>
          <p:cNvPicPr/>
          <p:nvPr/>
        </p:nvPicPr>
        <p:blipFill>
          <a:blip r:embed="rId2"/>
          <a:stretch/>
        </p:blipFill>
        <p:spPr>
          <a:xfrm>
            <a:off x="828360" y="1440000"/>
            <a:ext cx="9967320" cy="3207600"/>
          </a:xfrm>
          <a:prstGeom prst="rect">
            <a:avLst/>
          </a:prstGeom>
          <a:ln w="0">
            <a:noFill/>
          </a:ln>
        </p:spPr>
      </p:pic>
      <p:sp>
        <p:nvSpPr>
          <p:cNvPr id="517" name="CustomShape 4"/>
          <p:cNvSpPr/>
          <p:nvPr/>
        </p:nvSpPr>
        <p:spPr>
          <a:xfrm>
            <a:off x="900000" y="4860000"/>
            <a:ext cx="10077840" cy="600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5 records where launch sites begin with the string 'CCA' and we can see the result above.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8"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7D8EB93-91D9-44AB-AB55-80110B803697}" type="slidenum">
              <a:rPr b="0" lang="en-US" sz="1600" spc="-1" strike="noStrike">
                <a:solidFill>
                  <a:srgbClr val="1c7ddb"/>
                </a:solidFill>
                <a:latin typeface="Abadi"/>
                <a:ea typeface="DejaVu Sans"/>
              </a:rPr>
              <a:t>31</a:t>
            </a:fld>
            <a:endParaRPr b="0" lang="en-IN" sz="1600" spc="-1" strike="noStrike">
              <a:latin typeface="Arial"/>
            </a:endParaRPr>
          </a:p>
        </p:txBody>
      </p:sp>
      <p:sp>
        <p:nvSpPr>
          <p:cNvPr id="519" name="CustomShape 2"/>
          <p:cNvSpPr/>
          <p:nvPr/>
        </p:nvSpPr>
        <p:spPr>
          <a:xfrm>
            <a:off x="770040" y="1825560"/>
            <a:ext cx="9737280" cy="4343040"/>
          </a:xfrm>
          <a:prstGeom prst="rect">
            <a:avLst/>
          </a:prstGeom>
          <a:noFill/>
          <a:ln w="0">
            <a:noFill/>
          </a:ln>
        </p:spPr>
        <p:style>
          <a:lnRef idx="0"/>
          <a:fillRef idx="0"/>
          <a:effectRef idx="0"/>
          <a:fontRef idx="minor"/>
        </p:style>
      </p:sp>
      <p:sp>
        <p:nvSpPr>
          <p:cNvPr id="520"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521" name="" descr=""/>
          <p:cNvPicPr/>
          <p:nvPr/>
        </p:nvPicPr>
        <p:blipFill>
          <a:blip r:embed="rId2"/>
          <a:stretch/>
        </p:blipFill>
        <p:spPr>
          <a:xfrm>
            <a:off x="900000" y="1980000"/>
            <a:ext cx="4202640" cy="3055680"/>
          </a:xfrm>
          <a:prstGeom prst="rect">
            <a:avLst/>
          </a:prstGeom>
          <a:ln w="0">
            <a:noFill/>
          </a:ln>
        </p:spPr>
      </p:pic>
      <p:sp>
        <p:nvSpPr>
          <p:cNvPr id="522" name="CustomShape 4"/>
          <p:cNvSpPr/>
          <p:nvPr/>
        </p:nvSpPr>
        <p:spPr>
          <a:xfrm>
            <a:off x="6120000" y="1800000"/>
            <a:ext cx="4497840" cy="856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resulted in the total payload mass carried by boosters launched by NASA (CRS).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3"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1145E15-BEE0-4D27-9099-789D8D2F9032}" type="slidenum">
              <a:rPr b="0" lang="en-US" sz="1600" spc="-1" strike="noStrike">
                <a:solidFill>
                  <a:srgbClr val="1c7ddb"/>
                </a:solidFill>
                <a:latin typeface="Abadi"/>
                <a:ea typeface="DejaVu Sans"/>
              </a:rPr>
              <a:t>32</a:t>
            </a:fld>
            <a:endParaRPr b="0" lang="en-IN" sz="1600" spc="-1" strike="noStrike">
              <a:latin typeface="Arial"/>
            </a:endParaRPr>
          </a:p>
        </p:txBody>
      </p:sp>
      <p:sp>
        <p:nvSpPr>
          <p:cNvPr id="524" name="CustomShape 2"/>
          <p:cNvSpPr/>
          <p:nvPr/>
        </p:nvSpPr>
        <p:spPr>
          <a:xfrm>
            <a:off x="770040" y="1825560"/>
            <a:ext cx="9737280" cy="4343040"/>
          </a:xfrm>
          <a:prstGeom prst="rect">
            <a:avLst/>
          </a:prstGeom>
          <a:noFill/>
          <a:ln w="0">
            <a:noFill/>
          </a:ln>
        </p:spPr>
        <p:style>
          <a:lnRef idx="0"/>
          <a:fillRef idx="0"/>
          <a:effectRef idx="0"/>
          <a:fontRef idx="minor"/>
        </p:style>
      </p:sp>
      <p:sp>
        <p:nvSpPr>
          <p:cNvPr id="525"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Average Payload Mass by F9 v1.1</a:t>
            </a:r>
            <a:endParaRPr b="0" lang="en-IN" sz="4000" spc="-1" strike="noStrike">
              <a:latin typeface="Arial"/>
            </a:endParaRPr>
          </a:p>
        </p:txBody>
      </p:sp>
      <p:pic>
        <p:nvPicPr>
          <p:cNvPr id="526" name="" descr=""/>
          <p:cNvPicPr/>
          <p:nvPr/>
        </p:nvPicPr>
        <p:blipFill>
          <a:blip r:embed="rId2"/>
          <a:stretch/>
        </p:blipFill>
        <p:spPr>
          <a:xfrm>
            <a:off x="900000" y="2700000"/>
            <a:ext cx="3918960" cy="1823760"/>
          </a:xfrm>
          <a:prstGeom prst="rect">
            <a:avLst/>
          </a:prstGeom>
          <a:ln w="0">
            <a:noFill/>
          </a:ln>
        </p:spPr>
      </p:pic>
      <p:sp>
        <p:nvSpPr>
          <p:cNvPr id="527" name="CustomShape 4"/>
          <p:cNvSpPr/>
          <p:nvPr/>
        </p:nvSpPr>
        <p:spPr>
          <a:xfrm>
            <a:off x="6300000" y="2700000"/>
            <a:ext cx="3957840" cy="856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average payload mass carried by booster version F9 v1.1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8"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1480D00-6996-4951-BEE9-70DC8364EAC1}" type="slidenum">
              <a:rPr b="0" lang="en-US" sz="1600" spc="-1" strike="noStrike">
                <a:solidFill>
                  <a:srgbClr val="1c7ddb"/>
                </a:solidFill>
                <a:latin typeface="Abadi"/>
                <a:ea typeface="DejaVu Sans"/>
              </a:rPr>
              <a:t>33</a:t>
            </a:fld>
            <a:endParaRPr b="0" lang="en-IN" sz="1600" spc="-1" strike="noStrike">
              <a:latin typeface="Arial"/>
            </a:endParaRPr>
          </a:p>
        </p:txBody>
      </p:sp>
      <p:sp>
        <p:nvSpPr>
          <p:cNvPr id="529" name="CustomShape 2"/>
          <p:cNvSpPr/>
          <p:nvPr/>
        </p:nvSpPr>
        <p:spPr>
          <a:xfrm>
            <a:off x="770040" y="1825560"/>
            <a:ext cx="9737280" cy="4343040"/>
          </a:xfrm>
          <a:prstGeom prst="rect">
            <a:avLst/>
          </a:prstGeom>
          <a:noFill/>
          <a:ln w="0">
            <a:noFill/>
          </a:ln>
        </p:spPr>
        <p:style>
          <a:lnRef idx="0"/>
          <a:fillRef idx="0"/>
          <a:effectRef idx="0"/>
          <a:fontRef idx="minor"/>
        </p:style>
      </p:sp>
      <p:sp>
        <p:nvSpPr>
          <p:cNvPr id="530"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First Successful Ground Landing Date</a:t>
            </a:r>
            <a:endParaRPr b="0" lang="en-IN" sz="4000" spc="-1" strike="noStrike">
              <a:latin typeface="Arial"/>
            </a:endParaRPr>
          </a:p>
        </p:txBody>
      </p:sp>
      <p:pic>
        <p:nvPicPr>
          <p:cNvPr id="531" name="" descr=""/>
          <p:cNvPicPr/>
          <p:nvPr/>
        </p:nvPicPr>
        <p:blipFill>
          <a:blip r:embed="rId2"/>
          <a:stretch/>
        </p:blipFill>
        <p:spPr>
          <a:xfrm>
            <a:off x="1107360" y="2520000"/>
            <a:ext cx="3928320" cy="1890360"/>
          </a:xfrm>
          <a:prstGeom prst="rect">
            <a:avLst/>
          </a:prstGeom>
          <a:ln w="0">
            <a:noFill/>
          </a:ln>
        </p:spPr>
      </p:pic>
      <p:sp>
        <p:nvSpPr>
          <p:cNvPr id="532" name="CustomShape 4"/>
          <p:cNvSpPr/>
          <p:nvPr/>
        </p:nvSpPr>
        <p:spPr>
          <a:xfrm>
            <a:off x="6300000" y="2520000"/>
            <a:ext cx="4137840" cy="856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got us date when the first successful landing outcome in ground pad was acheived.</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3"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64A6A3A-8686-4B68-829B-08E2EF481A98}" type="slidenum">
              <a:rPr b="0" lang="en-US" sz="1600" spc="-1" strike="noStrike">
                <a:solidFill>
                  <a:srgbClr val="1c7ddb"/>
                </a:solidFill>
                <a:latin typeface="Abadi"/>
                <a:ea typeface="DejaVu Sans"/>
              </a:rPr>
              <a:t>34</a:t>
            </a:fld>
            <a:endParaRPr b="0" lang="en-IN" sz="1600" spc="-1" strike="noStrike">
              <a:latin typeface="Arial"/>
            </a:endParaRPr>
          </a:p>
        </p:txBody>
      </p:sp>
      <p:sp>
        <p:nvSpPr>
          <p:cNvPr id="534" name="CustomShape 2"/>
          <p:cNvSpPr/>
          <p:nvPr/>
        </p:nvSpPr>
        <p:spPr>
          <a:xfrm>
            <a:off x="770040" y="1825560"/>
            <a:ext cx="9737280" cy="4343040"/>
          </a:xfrm>
          <a:prstGeom prst="rect">
            <a:avLst/>
          </a:prstGeom>
          <a:noFill/>
          <a:ln w="0">
            <a:noFill/>
          </a:ln>
        </p:spPr>
        <p:style>
          <a:lnRef idx="0"/>
          <a:fillRef idx="0"/>
          <a:effectRef idx="0"/>
          <a:fontRef idx="minor"/>
        </p:style>
      </p:sp>
      <p:sp>
        <p:nvSpPr>
          <p:cNvPr id="535"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IN" sz="4000" spc="-1" strike="noStrike">
              <a:latin typeface="Arial"/>
            </a:endParaRPr>
          </a:p>
        </p:txBody>
      </p:sp>
      <p:pic>
        <p:nvPicPr>
          <p:cNvPr id="536" name="" descr=""/>
          <p:cNvPicPr/>
          <p:nvPr/>
        </p:nvPicPr>
        <p:blipFill>
          <a:blip r:embed="rId2"/>
          <a:stretch/>
        </p:blipFill>
        <p:spPr>
          <a:xfrm>
            <a:off x="1980000" y="1389240"/>
            <a:ext cx="7014240" cy="2566440"/>
          </a:xfrm>
          <a:prstGeom prst="rect">
            <a:avLst/>
          </a:prstGeom>
          <a:ln w="0">
            <a:noFill/>
          </a:ln>
        </p:spPr>
      </p:pic>
      <p:sp>
        <p:nvSpPr>
          <p:cNvPr id="537" name="CustomShape 4"/>
          <p:cNvSpPr/>
          <p:nvPr/>
        </p:nvSpPr>
        <p:spPr>
          <a:xfrm>
            <a:off x="1260000" y="4320000"/>
            <a:ext cx="9357840" cy="600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postgres query listed the names of the boosters which have success in drone ship and have payload mass greater than 4000 but less than 6000.</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8"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C6409A0-E2BC-46C7-9CAE-4E22842096E6}" type="slidenum">
              <a:rPr b="0" lang="en-US" sz="1600" spc="-1" strike="noStrike">
                <a:solidFill>
                  <a:srgbClr val="1c7ddb"/>
                </a:solidFill>
                <a:latin typeface="Abadi"/>
                <a:ea typeface="DejaVu Sans"/>
              </a:rPr>
              <a:t>35</a:t>
            </a:fld>
            <a:endParaRPr b="0" lang="en-IN" sz="1600" spc="-1" strike="noStrike">
              <a:latin typeface="Arial"/>
            </a:endParaRPr>
          </a:p>
        </p:txBody>
      </p:sp>
      <p:sp>
        <p:nvSpPr>
          <p:cNvPr id="539" name="CustomShape 2"/>
          <p:cNvSpPr/>
          <p:nvPr/>
        </p:nvSpPr>
        <p:spPr>
          <a:xfrm>
            <a:off x="770040" y="1825560"/>
            <a:ext cx="9737280" cy="4343040"/>
          </a:xfrm>
          <a:prstGeom prst="rect">
            <a:avLst/>
          </a:prstGeom>
          <a:noFill/>
          <a:ln w="0">
            <a:noFill/>
          </a:ln>
        </p:spPr>
        <p:style>
          <a:lnRef idx="0"/>
          <a:fillRef idx="0"/>
          <a:effectRef idx="0"/>
          <a:fontRef idx="minor"/>
        </p:style>
      </p:sp>
      <p:sp>
        <p:nvSpPr>
          <p:cNvPr id="540"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Boosters Carried Maximum Payload</a:t>
            </a:r>
            <a:endParaRPr b="0" lang="en-IN" sz="4000" spc="-1" strike="noStrike">
              <a:latin typeface="Arial"/>
            </a:endParaRPr>
          </a:p>
        </p:txBody>
      </p:sp>
      <p:pic>
        <p:nvPicPr>
          <p:cNvPr id="541" name="" descr=""/>
          <p:cNvPicPr/>
          <p:nvPr/>
        </p:nvPicPr>
        <p:blipFill>
          <a:blip r:embed="rId2"/>
          <a:stretch/>
        </p:blipFill>
        <p:spPr>
          <a:xfrm>
            <a:off x="900000" y="1440000"/>
            <a:ext cx="5623560" cy="4566600"/>
          </a:xfrm>
          <a:prstGeom prst="rect">
            <a:avLst/>
          </a:prstGeom>
          <a:ln w="0">
            <a:noFill/>
          </a:ln>
        </p:spPr>
      </p:pic>
      <p:sp>
        <p:nvSpPr>
          <p:cNvPr id="542" name="CustomShape 4"/>
          <p:cNvSpPr/>
          <p:nvPr/>
        </p:nvSpPr>
        <p:spPr>
          <a:xfrm>
            <a:off x="7380000" y="2160000"/>
            <a:ext cx="3597840" cy="1112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provides us the list of the booster_versions which have carried the maximum payload mass.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3"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E263A99-2A86-496A-82E2-A29772858240}" type="slidenum">
              <a:rPr b="0" lang="en-US" sz="1600" spc="-1" strike="noStrike">
                <a:solidFill>
                  <a:srgbClr val="1c7ddb"/>
                </a:solidFill>
                <a:latin typeface="Abadi"/>
                <a:ea typeface="DejaVu Sans"/>
              </a:rPr>
              <a:t>36</a:t>
            </a:fld>
            <a:endParaRPr b="0" lang="en-IN" sz="1600" spc="-1" strike="noStrike">
              <a:latin typeface="Arial"/>
            </a:endParaRPr>
          </a:p>
        </p:txBody>
      </p:sp>
      <p:sp>
        <p:nvSpPr>
          <p:cNvPr id="544" name="CustomShape 2"/>
          <p:cNvSpPr/>
          <p:nvPr/>
        </p:nvSpPr>
        <p:spPr>
          <a:xfrm>
            <a:off x="770040" y="1825560"/>
            <a:ext cx="9737280" cy="4343040"/>
          </a:xfrm>
          <a:prstGeom prst="rect">
            <a:avLst/>
          </a:prstGeom>
          <a:noFill/>
          <a:ln w="0">
            <a:noFill/>
          </a:ln>
        </p:spPr>
        <p:style>
          <a:lnRef idx="0"/>
          <a:fillRef idx="0"/>
          <a:effectRef idx="0"/>
          <a:fontRef idx="minor"/>
        </p:style>
      </p:sp>
      <p:sp>
        <p:nvSpPr>
          <p:cNvPr id="545"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pic>
        <p:nvPicPr>
          <p:cNvPr id="546" name="" descr=""/>
          <p:cNvPicPr/>
          <p:nvPr/>
        </p:nvPicPr>
        <p:blipFill>
          <a:blip r:embed="rId2"/>
          <a:stretch/>
        </p:blipFill>
        <p:spPr>
          <a:xfrm>
            <a:off x="1800000" y="1440000"/>
            <a:ext cx="6947640" cy="2147400"/>
          </a:xfrm>
          <a:prstGeom prst="rect">
            <a:avLst/>
          </a:prstGeom>
          <a:ln w="0">
            <a:noFill/>
          </a:ln>
        </p:spPr>
      </p:pic>
      <p:sp>
        <p:nvSpPr>
          <p:cNvPr id="547" name="CustomShape 4"/>
          <p:cNvSpPr/>
          <p:nvPr/>
        </p:nvSpPr>
        <p:spPr>
          <a:xfrm>
            <a:off x="1620000" y="4320000"/>
            <a:ext cx="8097840" cy="600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lists the failed landing_outcomes in drone ship, their booster versions, and launch site names for in year 2015.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8"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E80DC26-F39A-46BC-B16A-936D6F784C01}" type="slidenum">
              <a:rPr b="0" lang="en-US" sz="1600" spc="-1" strike="noStrike">
                <a:solidFill>
                  <a:srgbClr val="1c7ddb"/>
                </a:solidFill>
                <a:latin typeface="Abadi"/>
                <a:ea typeface="DejaVu Sans"/>
              </a:rPr>
              <a:t>37</a:t>
            </a:fld>
            <a:endParaRPr b="0" lang="en-IN" sz="1600" spc="-1" strike="noStrike">
              <a:latin typeface="Arial"/>
            </a:endParaRPr>
          </a:p>
        </p:txBody>
      </p:sp>
      <p:sp>
        <p:nvSpPr>
          <p:cNvPr id="549" name="CustomShape 2"/>
          <p:cNvSpPr/>
          <p:nvPr/>
        </p:nvSpPr>
        <p:spPr>
          <a:xfrm>
            <a:off x="770040" y="1825560"/>
            <a:ext cx="9737280" cy="4343040"/>
          </a:xfrm>
          <a:prstGeom prst="rect">
            <a:avLst/>
          </a:prstGeom>
          <a:noFill/>
          <a:ln w="0">
            <a:noFill/>
          </a:ln>
        </p:spPr>
        <p:style>
          <a:lnRef idx="0"/>
          <a:fillRef idx="0"/>
          <a:effectRef idx="0"/>
          <a:fontRef idx="minor"/>
        </p:style>
      </p:sp>
      <p:sp>
        <p:nvSpPr>
          <p:cNvPr id="550"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IN" sz="4000" spc="-1" strike="noStrike">
              <a:latin typeface="Arial"/>
            </a:endParaRPr>
          </a:p>
        </p:txBody>
      </p:sp>
      <p:pic>
        <p:nvPicPr>
          <p:cNvPr id="551" name="" descr=""/>
          <p:cNvPicPr/>
          <p:nvPr/>
        </p:nvPicPr>
        <p:blipFill>
          <a:blip r:embed="rId2"/>
          <a:stretch/>
        </p:blipFill>
        <p:spPr>
          <a:xfrm>
            <a:off x="900000" y="1440000"/>
            <a:ext cx="4823640" cy="3928320"/>
          </a:xfrm>
          <a:prstGeom prst="rect">
            <a:avLst/>
          </a:prstGeom>
          <a:ln w="0">
            <a:noFill/>
          </a:ln>
        </p:spPr>
      </p:pic>
      <p:sp>
        <p:nvSpPr>
          <p:cNvPr id="552" name="CustomShape 4"/>
          <p:cNvSpPr/>
          <p:nvPr/>
        </p:nvSpPr>
        <p:spPr>
          <a:xfrm>
            <a:off x="6300000" y="1620000"/>
            <a:ext cx="4317840" cy="856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ranks the count of landing outcomes between the date 2010-06-04 and 2017-03-20, in descending order.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3"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9"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8CBC210-28C5-4FF1-B8C1-1764CAA5574A}" type="slidenum">
              <a:rPr b="0" lang="en-US" sz="1600" spc="-1" strike="noStrike">
                <a:solidFill>
                  <a:srgbClr val="1c7ddb"/>
                </a:solidFill>
                <a:latin typeface="Abadi"/>
                <a:ea typeface="DejaVu Sans"/>
              </a:rPr>
              <a:t>3</a:t>
            </a:fld>
            <a:endParaRPr b="0" lang="en-IN" sz="1600" spc="-1" strike="noStrike">
              <a:latin typeface="Arial"/>
            </a:endParaRPr>
          </a:p>
        </p:txBody>
      </p:sp>
      <p:sp>
        <p:nvSpPr>
          <p:cNvPr id="360" name="CustomShape 2"/>
          <p:cNvSpPr/>
          <p:nvPr/>
        </p:nvSpPr>
        <p:spPr>
          <a:xfrm>
            <a:off x="770040" y="1825560"/>
            <a:ext cx="9737280" cy="4343040"/>
          </a:xfrm>
          <a:prstGeom prst="rect">
            <a:avLst/>
          </a:prstGeom>
          <a:noFill/>
          <a:ln w="0">
            <a:noFill/>
          </a:ln>
        </p:spPr>
        <p:style>
          <a:lnRef idx="0"/>
          <a:fillRef idx="0"/>
          <a:effectRef idx="0"/>
          <a:fontRef idx="minor"/>
        </p:style>
      </p:sp>
      <p:sp>
        <p:nvSpPr>
          <p:cNvPr id="361"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IN" sz="4000" spc="-1" strike="noStrike">
              <a:latin typeface="Arial"/>
            </a:endParaRPr>
          </a:p>
        </p:txBody>
      </p:sp>
      <p:pic>
        <p:nvPicPr>
          <p:cNvPr id="362" name="" descr=""/>
          <p:cNvPicPr/>
          <p:nvPr/>
        </p:nvPicPr>
        <p:blipFill>
          <a:blip r:embed="rId2"/>
          <a:stretch/>
        </p:blipFill>
        <p:spPr>
          <a:xfrm>
            <a:off x="1116720" y="2160000"/>
            <a:ext cx="3918960" cy="2585520"/>
          </a:xfrm>
          <a:prstGeom prst="rect">
            <a:avLst/>
          </a:prstGeom>
          <a:ln w="0">
            <a:noFill/>
          </a:ln>
        </p:spPr>
      </p:pic>
      <p:sp>
        <p:nvSpPr>
          <p:cNvPr id="363" name="CustomShape 4"/>
          <p:cNvSpPr/>
          <p:nvPr/>
        </p:nvSpPr>
        <p:spPr>
          <a:xfrm>
            <a:off x="5760000" y="2880000"/>
            <a:ext cx="4857840" cy="600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total value counts of each mission outcomes.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4"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B88643C-8CB9-4977-9DF2-BC50B2AC24D0}" type="slidenum">
              <a:rPr b="0" lang="en-US" sz="1600" spc="-1" strike="noStrike">
                <a:solidFill>
                  <a:srgbClr val="1c7ddb"/>
                </a:solidFill>
                <a:latin typeface="Abadi"/>
                <a:ea typeface="DejaVu Sans"/>
              </a:rPr>
              <a:t>38</a:t>
            </a:fld>
            <a:endParaRPr b="0" lang="en-IN" sz="1600" spc="-1" strike="noStrike">
              <a:latin typeface="Arial"/>
            </a:endParaRPr>
          </a:p>
        </p:txBody>
      </p:sp>
      <p:sp>
        <p:nvSpPr>
          <p:cNvPr id="555" name="CustomShape 2"/>
          <p:cNvSpPr/>
          <p:nvPr/>
        </p:nvSpPr>
        <p:spPr>
          <a:xfrm>
            <a:off x="770040" y="1825560"/>
            <a:ext cx="9737280" cy="434304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a:p>
            <a:pPr>
              <a:lnSpc>
                <a:spcPct val="100000"/>
              </a:lnSpc>
              <a:spcBef>
                <a:spcPts val="1400"/>
              </a:spcBef>
            </a:pPr>
            <a:r>
              <a:rPr b="0" lang="en-US" sz="2200" spc="-1" strike="noStrike">
                <a:solidFill>
                  <a:srgbClr val="292929"/>
                </a:solidFill>
                <a:latin typeface="Abadi"/>
                <a:ea typeface="DejaVu Sans"/>
              </a:rPr>
              <a:t>Explain the important elements and findings on the screenshot</a:t>
            </a:r>
            <a:endParaRPr b="0" lang="en-IN" sz="2200" spc="-1" strike="noStrike">
              <a:latin typeface="Arial"/>
            </a:endParaRPr>
          </a:p>
          <a:p>
            <a:pPr>
              <a:lnSpc>
                <a:spcPct val="100000"/>
              </a:lnSpc>
            </a:pPr>
            <a:endParaRPr b="0" lang="en-IN" sz="2200" spc="-1" strike="noStrike">
              <a:latin typeface="Arial"/>
            </a:endParaRPr>
          </a:p>
        </p:txBody>
      </p:sp>
      <p:sp>
        <p:nvSpPr>
          <p:cNvPr id="556"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Sites of SpaceX(on Folium Map)</a:t>
            </a:r>
            <a:endParaRPr b="0" lang="en-IN" sz="4000" spc="-1" strike="noStrike">
              <a:latin typeface="Arial"/>
            </a:endParaRPr>
          </a:p>
        </p:txBody>
      </p:sp>
      <p:pic>
        <p:nvPicPr>
          <p:cNvPr id="557" name="" descr=""/>
          <p:cNvPicPr/>
          <p:nvPr/>
        </p:nvPicPr>
        <p:blipFill>
          <a:blip r:embed="rId2"/>
          <a:stretch/>
        </p:blipFill>
        <p:spPr>
          <a:xfrm>
            <a:off x="720000" y="1260000"/>
            <a:ext cx="9178200" cy="4138200"/>
          </a:xfrm>
          <a:prstGeom prst="rect">
            <a:avLst/>
          </a:prstGeom>
          <a:ln w="0">
            <a:noFill/>
          </a:ln>
        </p:spPr>
      </p:pic>
      <p:sp>
        <p:nvSpPr>
          <p:cNvPr id="558" name="CustomShape 4"/>
          <p:cNvSpPr/>
          <p:nvPr/>
        </p:nvSpPr>
        <p:spPr>
          <a:xfrm>
            <a:off x="770040" y="5400000"/>
            <a:ext cx="9848160" cy="344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marks all launch 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9"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A3AAF86-1331-499C-8B1A-3494DE1AFC76}" type="slidenum">
              <a:rPr b="0" lang="en-US" sz="1600" spc="-1" strike="noStrike">
                <a:solidFill>
                  <a:srgbClr val="1c7ddb"/>
                </a:solidFill>
                <a:latin typeface="Abadi"/>
                <a:ea typeface="DejaVu Sans"/>
              </a:rPr>
              <a:t>40</a:t>
            </a:fld>
            <a:endParaRPr b="0" lang="en-IN" sz="1600" spc="-1" strike="noStrike">
              <a:latin typeface="Arial"/>
            </a:endParaRPr>
          </a:p>
        </p:txBody>
      </p:sp>
      <p:sp>
        <p:nvSpPr>
          <p:cNvPr id="560" name="CustomShape 2"/>
          <p:cNvSpPr/>
          <p:nvPr/>
        </p:nvSpPr>
        <p:spPr>
          <a:xfrm>
            <a:off x="770040" y="1825560"/>
            <a:ext cx="9737280" cy="434304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561"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Successful and Failed launche(Folium)</a:t>
            </a:r>
            <a:endParaRPr b="0" lang="en-IN" sz="4000" spc="-1" strike="noStrike">
              <a:latin typeface="Arial"/>
            </a:endParaRPr>
          </a:p>
        </p:txBody>
      </p:sp>
      <p:pic>
        <p:nvPicPr>
          <p:cNvPr id="562" name="" descr=""/>
          <p:cNvPicPr/>
          <p:nvPr/>
        </p:nvPicPr>
        <p:blipFill>
          <a:blip r:embed="rId2"/>
          <a:stretch/>
        </p:blipFill>
        <p:spPr>
          <a:xfrm>
            <a:off x="540000" y="1132560"/>
            <a:ext cx="8998200" cy="5036040"/>
          </a:xfrm>
          <a:prstGeom prst="rect">
            <a:avLst/>
          </a:prstGeom>
          <a:ln w="0">
            <a:noFill/>
          </a:ln>
        </p:spPr>
      </p:pic>
      <p:sp>
        <p:nvSpPr>
          <p:cNvPr id="563" name="CustomShape 4"/>
          <p:cNvSpPr/>
          <p:nvPr/>
        </p:nvSpPr>
        <p:spPr>
          <a:xfrm>
            <a:off x="9720000" y="1081080"/>
            <a:ext cx="1618200" cy="14871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400" spc="-1" strike="noStrike">
                <a:solidFill>
                  <a:srgbClr val="000000"/>
                </a:solidFill>
                <a:latin typeface="Arial"/>
                <a:ea typeface="DejaVu Sans"/>
              </a:rPr>
              <a:t>It shows the successful launches in green and failed launches in Red for CCAFB SLC-40 site.</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4"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A9EE45A-1DB2-4078-A124-87275BC6796E}" type="slidenum">
              <a:rPr b="0" lang="en-US" sz="1600" spc="-1" strike="noStrike">
                <a:solidFill>
                  <a:srgbClr val="1c7ddb"/>
                </a:solidFill>
                <a:latin typeface="Abadi"/>
                <a:ea typeface="DejaVu Sans"/>
              </a:rPr>
              <a:t>41</a:t>
            </a:fld>
            <a:endParaRPr b="0" lang="en-IN" sz="1600" spc="-1" strike="noStrike">
              <a:latin typeface="Arial"/>
            </a:endParaRPr>
          </a:p>
        </p:txBody>
      </p:sp>
      <p:sp>
        <p:nvSpPr>
          <p:cNvPr id="565" name="CustomShape 2"/>
          <p:cNvSpPr/>
          <p:nvPr/>
        </p:nvSpPr>
        <p:spPr>
          <a:xfrm>
            <a:off x="770040" y="1690560"/>
            <a:ext cx="8589600" cy="4306680"/>
          </a:xfrm>
          <a:prstGeom prst="rect">
            <a:avLst/>
          </a:prstGeom>
          <a:noFill/>
          <a:ln w="0">
            <a:noFill/>
          </a:ln>
        </p:spPr>
        <p:style>
          <a:lnRef idx="0"/>
          <a:fillRef idx="0"/>
          <a:effectRef idx="0"/>
          <a:fontRef idx="minor"/>
        </p:style>
      </p:sp>
      <p:sp>
        <p:nvSpPr>
          <p:cNvPr id="566"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CCAFS SLC-40 to coastline</a:t>
            </a:r>
            <a:endParaRPr b="0" lang="en-IN" sz="4000" spc="-1" strike="noStrike">
              <a:latin typeface="Arial"/>
            </a:endParaRPr>
          </a:p>
        </p:txBody>
      </p:sp>
      <p:pic>
        <p:nvPicPr>
          <p:cNvPr id="567" name="" descr=""/>
          <p:cNvPicPr/>
          <p:nvPr/>
        </p:nvPicPr>
        <p:blipFill>
          <a:blip r:embed="rId2"/>
          <a:stretch/>
        </p:blipFill>
        <p:spPr>
          <a:xfrm>
            <a:off x="720000" y="1215000"/>
            <a:ext cx="7558200" cy="4903200"/>
          </a:xfrm>
          <a:prstGeom prst="rect">
            <a:avLst/>
          </a:prstGeom>
          <a:ln w="0">
            <a:noFill/>
          </a:ln>
        </p:spPr>
      </p:pic>
      <p:sp>
        <p:nvSpPr>
          <p:cNvPr id="568" name="CustomShape 4"/>
          <p:cNvSpPr/>
          <p:nvPr/>
        </p:nvSpPr>
        <p:spPr>
          <a:xfrm>
            <a:off x="8460000" y="2340000"/>
            <a:ext cx="3058200" cy="11124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calulates the distance betSween  launch site CCAFS SLC-40 to its nearest coastline point.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9"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70"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F490263-56B0-48E3-8644-35A96F594912}" type="slidenum">
              <a:rPr b="0" lang="en-US" sz="1600" spc="-1" strike="noStrike">
                <a:solidFill>
                  <a:srgbClr val="1c7ddb"/>
                </a:solidFill>
                <a:latin typeface="Abadi"/>
                <a:ea typeface="DejaVu Sans"/>
              </a:rPr>
              <a:t>42</a:t>
            </a:fld>
            <a:endParaRPr b="0" lang="en-IN" sz="1600" spc="-1" strike="noStrike">
              <a:latin typeface="Arial"/>
            </a:endParaRPr>
          </a:p>
        </p:txBody>
      </p:sp>
      <p:sp>
        <p:nvSpPr>
          <p:cNvPr id="571" name="CustomShape 2"/>
          <p:cNvSpPr/>
          <p:nvPr/>
        </p:nvSpPr>
        <p:spPr>
          <a:xfrm>
            <a:off x="770040" y="1825560"/>
            <a:ext cx="9737280" cy="4343040"/>
          </a:xfrm>
          <a:prstGeom prst="rect">
            <a:avLst/>
          </a:prstGeom>
          <a:noFill/>
          <a:ln w="0">
            <a:noFill/>
          </a:ln>
        </p:spPr>
        <p:style>
          <a:lnRef idx="0"/>
          <a:fillRef idx="0"/>
          <a:effectRef idx="0"/>
          <a:fontRef idx="minor"/>
        </p:style>
      </p:sp>
      <p:sp>
        <p:nvSpPr>
          <p:cNvPr id="572"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22000"/>
          </a:bodyPr>
          <a:p>
            <a:pPr>
              <a:lnSpc>
                <a:spcPct val="100000"/>
              </a:lnSpc>
              <a:spcBef>
                <a:spcPts val="1400"/>
              </a:spcBef>
            </a:pPr>
            <a:r>
              <a:rPr b="0" lang="en-US" sz="4000" spc="-1" strike="noStrike">
                <a:solidFill>
                  <a:srgbClr val="0b49cb"/>
                </a:solidFill>
                <a:latin typeface="Abadi"/>
                <a:ea typeface="IBM Plex Mono SemiBold"/>
              </a:rPr>
              <a:t> </a:t>
            </a:r>
            <a:r>
              <a:rPr b="0" lang="en-US" sz="4000" spc="-1" strike="noStrike">
                <a:solidFill>
                  <a:srgbClr val="0b49cb"/>
                </a:solidFill>
                <a:latin typeface="Abadi"/>
                <a:ea typeface="IBM Plex Mono SemiBold"/>
              </a:rPr>
              <a:t>Launch success rate of different launch sites</a:t>
            </a:r>
            <a:endParaRPr b="0" lang="en-IN" sz="4000" spc="-1" strike="noStrike">
              <a:latin typeface="Arial"/>
            </a:endParaRPr>
          </a:p>
        </p:txBody>
      </p:sp>
      <p:pic>
        <p:nvPicPr>
          <p:cNvPr id="573" name="" descr=""/>
          <p:cNvPicPr/>
          <p:nvPr/>
        </p:nvPicPr>
        <p:blipFill>
          <a:blip r:embed="rId2"/>
          <a:stretch/>
        </p:blipFill>
        <p:spPr>
          <a:xfrm>
            <a:off x="360000" y="1440000"/>
            <a:ext cx="7016040" cy="4366800"/>
          </a:xfrm>
          <a:prstGeom prst="rect">
            <a:avLst/>
          </a:prstGeom>
          <a:ln w="0">
            <a:noFill/>
          </a:ln>
        </p:spPr>
      </p:pic>
      <p:sp>
        <p:nvSpPr>
          <p:cNvPr id="574" name="CustomShape 4"/>
          <p:cNvSpPr/>
          <p:nvPr/>
        </p:nvSpPr>
        <p:spPr>
          <a:xfrm>
            <a:off x="7920000" y="2160000"/>
            <a:ext cx="3239280" cy="16254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Here it is to be noted that this graph shows the number of successful launches from each launch sites not the success rate of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75"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E7B692F-7C77-4F60-8517-77E2EE300429}"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76" name="CustomShape 2"/>
          <p:cNvSpPr/>
          <p:nvPr/>
        </p:nvSpPr>
        <p:spPr>
          <a:xfrm>
            <a:off x="734040" y="1825560"/>
            <a:ext cx="10543320" cy="4343040"/>
          </a:xfrm>
          <a:prstGeom prst="rect">
            <a:avLst/>
          </a:prstGeom>
          <a:noFill/>
          <a:ln w="0">
            <a:noFill/>
          </a:ln>
        </p:spPr>
        <p:style>
          <a:lnRef idx="0"/>
          <a:fillRef idx="0"/>
          <a:effectRef idx="0"/>
          <a:fontRef idx="minor"/>
        </p:style>
      </p:sp>
      <p:sp>
        <p:nvSpPr>
          <p:cNvPr id="577"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Launch site with the highest success rate</a:t>
            </a:r>
            <a:endParaRPr b="0" lang="en-IN" sz="4000" spc="-1" strike="noStrike">
              <a:latin typeface="Arial"/>
            </a:endParaRPr>
          </a:p>
        </p:txBody>
      </p:sp>
      <p:pic>
        <p:nvPicPr>
          <p:cNvPr id="578" name="" descr=""/>
          <p:cNvPicPr/>
          <p:nvPr/>
        </p:nvPicPr>
        <p:blipFill>
          <a:blip r:embed="rId2"/>
          <a:stretch/>
        </p:blipFill>
        <p:spPr>
          <a:xfrm>
            <a:off x="900000" y="1440000"/>
            <a:ext cx="6282000" cy="4635360"/>
          </a:xfrm>
          <a:prstGeom prst="rect">
            <a:avLst/>
          </a:prstGeom>
          <a:ln w="0">
            <a:noFill/>
          </a:ln>
        </p:spPr>
      </p:pic>
      <p:sp>
        <p:nvSpPr>
          <p:cNvPr id="579" name="CustomShape 4"/>
          <p:cNvSpPr/>
          <p:nvPr/>
        </p:nvSpPr>
        <p:spPr>
          <a:xfrm>
            <a:off x="7185960" y="1440000"/>
            <a:ext cx="4150080" cy="342360"/>
          </a:xfrm>
          <a:prstGeom prst="rect">
            <a:avLst/>
          </a:prstGeom>
          <a:noFill/>
          <a:ln w="0">
            <a:noFill/>
          </a:ln>
        </p:spPr>
        <p:style>
          <a:lnRef idx="0"/>
          <a:fillRef idx="0"/>
          <a:effectRef idx="0"/>
          <a:fontRef idx="minor"/>
        </p:style>
      </p:sp>
      <p:sp>
        <p:nvSpPr>
          <p:cNvPr id="580" name="CustomShape 5"/>
          <p:cNvSpPr/>
          <p:nvPr/>
        </p:nvSpPr>
        <p:spPr>
          <a:xfrm>
            <a:off x="7560000" y="1620000"/>
            <a:ext cx="3419280" cy="857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KSC LC-39A has the highest success rate among all spaceX launchsites.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1"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11E07F3-BFC2-47FD-BD30-46A60DC08D1E}"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82" name="CustomShape 2"/>
          <p:cNvSpPr/>
          <p:nvPr/>
        </p:nvSpPr>
        <p:spPr>
          <a:xfrm>
            <a:off x="770040" y="1825560"/>
            <a:ext cx="10406520" cy="4343040"/>
          </a:xfrm>
          <a:prstGeom prst="rect">
            <a:avLst/>
          </a:prstGeom>
          <a:noFill/>
          <a:ln w="0">
            <a:noFill/>
          </a:ln>
        </p:spPr>
        <p:style>
          <a:lnRef idx="0"/>
          <a:fillRef idx="0"/>
          <a:effectRef idx="0"/>
          <a:fontRef idx="minor"/>
        </p:style>
      </p:sp>
      <p:sp>
        <p:nvSpPr>
          <p:cNvPr id="583"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Payload vs Launch</a:t>
            </a:r>
            <a:r>
              <a:rPr b="0" lang="en-US" sz="2200" spc="-1" strike="noStrike">
                <a:solidFill>
                  <a:srgbClr val="292929"/>
                </a:solidFill>
                <a:latin typeface="Abadi"/>
                <a:ea typeface="DejaVu Sans"/>
              </a:rPr>
              <a:t> </a:t>
            </a:r>
            <a:r>
              <a:rPr b="0" lang="en-US" sz="4000" spc="-1" strike="noStrike">
                <a:solidFill>
                  <a:srgbClr val="0b49cb"/>
                </a:solidFill>
                <a:latin typeface="Abadi"/>
                <a:ea typeface="IBM Plex Mono SemiBold"/>
              </a:rPr>
              <a:t>Outcome</a:t>
            </a:r>
            <a:endParaRPr b="0" lang="en-IN" sz="4000" spc="-1" strike="noStrike">
              <a:latin typeface="Arial"/>
            </a:endParaRPr>
          </a:p>
        </p:txBody>
      </p:sp>
      <p:pic>
        <p:nvPicPr>
          <p:cNvPr id="584" name="" descr=""/>
          <p:cNvPicPr/>
          <p:nvPr/>
        </p:nvPicPr>
        <p:blipFill>
          <a:blip r:embed="rId2"/>
          <a:stretch/>
        </p:blipFill>
        <p:spPr>
          <a:xfrm>
            <a:off x="1620000" y="1224000"/>
            <a:ext cx="9487800" cy="3812040"/>
          </a:xfrm>
          <a:prstGeom prst="rect">
            <a:avLst/>
          </a:prstGeom>
          <a:ln w="0">
            <a:noFill/>
          </a:ln>
        </p:spPr>
      </p:pic>
      <p:sp>
        <p:nvSpPr>
          <p:cNvPr id="585" name="CustomShape 4"/>
          <p:cNvSpPr/>
          <p:nvPr/>
        </p:nvSpPr>
        <p:spPr>
          <a:xfrm>
            <a:off x="1440000" y="5400000"/>
            <a:ext cx="9176040" cy="342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We can see here that ‘FT’  booster version category has higher success rate.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6"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7"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EC6DA21-9F4B-4BC0-98BE-EF23A7C7D3E6}"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88" name="CustomShape 2"/>
          <p:cNvSpPr/>
          <p:nvPr/>
        </p:nvSpPr>
        <p:spPr>
          <a:xfrm>
            <a:off x="770040" y="2082240"/>
            <a:ext cx="5317560" cy="3803400"/>
          </a:xfrm>
          <a:prstGeom prst="rect">
            <a:avLst/>
          </a:prstGeom>
          <a:noFill/>
          <a:ln w="0">
            <a:noFill/>
          </a:ln>
        </p:spPr>
        <p:style>
          <a:lnRef idx="0"/>
          <a:fillRef idx="0"/>
          <a:effectRef idx="0"/>
          <a:fontRef idx="minor"/>
        </p:style>
      </p:sp>
      <p:sp>
        <p:nvSpPr>
          <p:cNvPr id="589"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Classification Accuracy</a:t>
            </a:r>
            <a:endParaRPr b="0" lang="en-IN" sz="4000" spc="-1" strike="noStrike">
              <a:latin typeface="Arial"/>
            </a:endParaRPr>
          </a:p>
        </p:txBody>
      </p:sp>
      <p:pic>
        <p:nvPicPr>
          <p:cNvPr id="590" name="" descr=""/>
          <p:cNvPicPr/>
          <p:nvPr/>
        </p:nvPicPr>
        <p:blipFill>
          <a:blip r:embed="rId2"/>
          <a:stretch/>
        </p:blipFill>
        <p:spPr>
          <a:xfrm>
            <a:off x="900000" y="1031760"/>
            <a:ext cx="6939720" cy="4853880"/>
          </a:xfrm>
          <a:prstGeom prst="rect">
            <a:avLst/>
          </a:prstGeom>
          <a:ln w="0">
            <a:noFill/>
          </a:ln>
        </p:spPr>
      </p:pic>
      <p:sp>
        <p:nvSpPr>
          <p:cNvPr id="591" name="CustomShape 4"/>
          <p:cNvSpPr/>
          <p:nvPr/>
        </p:nvSpPr>
        <p:spPr>
          <a:xfrm>
            <a:off x="7920000" y="1260000"/>
            <a:ext cx="3776400" cy="854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As we can see, all the </a:t>
            </a:r>
            <a:r>
              <a:rPr b="0" lang="en-IN" sz="1800" spc="-1" strike="noStrike" u="sng">
                <a:solidFill>
                  <a:srgbClr val="0563c1"/>
                </a:solidFill>
                <a:highlight>
                  <a:srgbClr val="ffffff"/>
                </a:highlight>
                <a:uFillTx/>
                <a:latin typeface="Arial"/>
                <a:ea typeface="DejaVu Sans"/>
                <a:hlinkClick r:id="rId3"/>
              </a:rPr>
              <a:t>models</a:t>
            </a:r>
            <a:r>
              <a:rPr b="0" lang="en-IN" sz="1800" spc="-1" strike="noStrike">
                <a:solidFill>
                  <a:srgbClr val="0563c1"/>
                </a:solidFill>
                <a:highlight>
                  <a:srgbClr val="ffffff"/>
                </a:highlight>
                <a:latin typeface="Arial"/>
                <a:ea typeface="DejaVu Sans"/>
              </a:rPr>
              <a:t> </a:t>
            </a:r>
            <a:r>
              <a:rPr b="0" lang="en-IN" sz="1800" spc="-1" strike="noStrike">
                <a:solidFill>
                  <a:srgbClr val="000000"/>
                </a:solidFill>
                <a:highlight>
                  <a:srgbClr val="ffffff"/>
                </a:highlight>
                <a:latin typeface="Arial"/>
                <a:ea typeface="DejaVu Sans"/>
              </a:rPr>
              <a:t>perform equally well on test sets.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2"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10F0255-72DE-458E-872F-C4BF0CE0955F}"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3" name="CustomShape 2"/>
          <p:cNvSpPr/>
          <p:nvPr/>
        </p:nvSpPr>
        <p:spPr>
          <a:xfrm>
            <a:off x="770040" y="2057400"/>
            <a:ext cx="9469800" cy="3803400"/>
          </a:xfrm>
          <a:prstGeom prst="rect">
            <a:avLst/>
          </a:prstGeom>
          <a:noFill/>
          <a:ln w="0">
            <a:noFill/>
          </a:ln>
        </p:spPr>
        <p:style>
          <a:lnRef idx="0"/>
          <a:fillRef idx="0"/>
          <a:effectRef idx="0"/>
          <a:fontRef idx="minor"/>
        </p:style>
      </p:sp>
      <p:sp>
        <p:nvSpPr>
          <p:cNvPr id="594"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Confusion Matrix</a:t>
            </a:r>
            <a:endParaRPr b="0" lang="en-IN" sz="4000" spc="-1" strike="noStrike">
              <a:latin typeface="Arial"/>
            </a:endParaRPr>
          </a:p>
        </p:txBody>
      </p:sp>
      <p:pic>
        <p:nvPicPr>
          <p:cNvPr id="595" name="" descr=""/>
          <p:cNvPicPr/>
          <p:nvPr/>
        </p:nvPicPr>
        <p:blipFill>
          <a:blip r:embed="rId2"/>
          <a:stretch/>
        </p:blipFill>
        <p:spPr>
          <a:xfrm>
            <a:off x="1071360" y="1620000"/>
            <a:ext cx="4865040" cy="3773520"/>
          </a:xfrm>
          <a:prstGeom prst="rect">
            <a:avLst/>
          </a:prstGeom>
          <a:ln w="0">
            <a:noFill/>
          </a:ln>
        </p:spPr>
      </p:pic>
      <p:sp>
        <p:nvSpPr>
          <p:cNvPr id="596" name="CustomShape 4"/>
          <p:cNvSpPr/>
          <p:nvPr/>
        </p:nvSpPr>
        <p:spPr>
          <a:xfrm>
            <a:off x="6660000" y="1800000"/>
            <a:ext cx="4496400" cy="11106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is the confusion matrix of KNN model as well as of others too since all of them performed equally upon being given the testset.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4"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4B5FC18D-C247-4A41-97A1-F00C1DF418A3}" type="slidenum">
              <a:rPr b="0" lang="en-US" sz="1600" spc="-1" strike="noStrike">
                <a:solidFill>
                  <a:srgbClr val="1c7ddb"/>
                </a:solidFill>
                <a:latin typeface="Abadi"/>
                <a:ea typeface="DejaVu Sans"/>
              </a:rPr>
              <a:t>4</a:t>
            </a:fld>
            <a:endParaRPr b="0" lang="en-IN" sz="1600" spc="-1" strike="noStrike">
              <a:latin typeface="Arial"/>
            </a:endParaRPr>
          </a:p>
        </p:txBody>
      </p:sp>
      <p:sp>
        <p:nvSpPr>
          <p:cNvPr id="365" name="CustomShape 2"/>
          <p:cNvSpPr/>
          <p:nvPr/>
        </p:nvSpPr>
        <p:spPr>
          <a:xfrm>
            <a:off x="828000" y="538560"/>
            <a:ext cx="105217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366" name="CustomShape 3"/>
          <p:cNvSpPr/>
          <p:nvPr/>
        </p:nvSpPr>
        <p:spPr>
          <a:xfrm>
            <a:off x="958680" y="2521440"/>
            <a:ext cx="5652720" cy="1890000"/>
          </a:xfrm>
          <a:prstGeom prst="rect">
            <a:avLst/>
          </a:prstGeom>
          <a:noFill/>
          <a:ln w="0">
            <a:noFill/>
          </a:ln>
        </p:spPr>
        <p:style>
          <a:lnRef idx="0"/>
          <a:fillRef idx="0"/>
          <a:effectRef idx="0"/>
          <a:fontRef idx="minor"/>
        </p:style>
      </p:sp>
      <p:sp>
        <p:nvSpPr>
          <p:cNvPr id="367" name="CustomShape 4"/>
          <p:cNvSpPr/>
          <p:nvPr/>
        </p:nvSpPr>
        <p:spPr>
          <a:xfrm>
            <a:off x="958680" y="1260000"/>
            <a:ext cx="10259640" cy="2437920"/>
          </a:xfrm>
          <a:prstGeom prst="rect">
            <a:avLst/>
          </a:prstGeom>
          <a:noFill/>
          <a:ln w="0">
            <a:noFill/>
          </a:ln>
        </p:spPr>
        <p:style>
          <a:lnRef idx="0"/>
          <a:fillRef idx="0"/>
          <a:effectRef idx="0"/>
          <a:fontRef idx="minor"/>
        </p:style>
        <p:txBody>
          <a:bodyPr lIns="90000" rIns="90000" tIns="45000" bIns="45000">
            <a:noAutofit/>
          </a:bodyPr>
          <a:p>
            <a:pPr marL="216000" indent="-215640">
              <a:lnSpc>
                <a:spcPct val="115000"/>
              </a:lnSpc>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This project is created to help create a new space startup named</a:t>
            </a:r>
            <a:endParaRPr b="0" lang="en-IN" sz="2200" spc="-1" strike="noStrike">
              <a:latin typeface="Arial"/>
            </a:endParaRPr>
          </a:p>
          <a:p>
            <a:pPr marL="216000" indent="-215640">
              <a:lnSpc>
                <a:spcPct val="115000"/>
              </a:lnSpc>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SpaceY which will compete SpaceX. We are thus using past launch</a:t>
            </a:r>
            <a:endParaRPr b="0" lang="en-IN" sz="2200" spc="-1" strike="noStrike">
              <a:latin typeface="Arial"/>
            </a:endParaRPr>
          </a:p>
          <a:p>
            <a:pPr marL="216000" indent="-215640">
              <a:lnSpc>
                <a:spcPct val="115000"/>
              </a:lnSpc>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records of Falcon-9 rocket to get insights from for our new startup. </a:t>
            </a:r>
            <a:endParaRPr b="0" lang="en-IN" sz="2200" spc="-1" strike="noStrike">
              <a:latin typeface="Arial"/>
            </a:endParaRPr>
          </a:p>
          <a:p>
            <a:pPr>
              <a:lnSpc>
                <a:spcPct val="115000"/>
              </a:lnSpc>
            </a:pPr>
            <a:endParaRPr b="0" lang="en-IN" sz="2200" spc="-1" strike="noStrike">
              <a:latin typeface="Arial"/>
            </a:endParaRPr>
          </a:p>
          <a:p>
            <a:pPr marL="216000" indent="-215640">
              <a:lnSpc>
                <a:spcPct val="115000"/>
              </a:lnSpc>
              <a:spcBef>
                <a:spcPts val="850"/>
              </a:spcBef>
              <a:spcAft>
                <a:spcPts val="850"/>
              </a:spcAft>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We are finding which factors affect mission success in which way. We   also want to find out long term trends in the data.</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7"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558F064-3096-4540-A5B3-97E78BFF8E07}"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8" name="CustomShape 2"/>
          <p:cNvSpPr/>
          <p:nvPr/>
        </p:nvSpPr>
        <p:spPr>
          <a:xfrm>
            <a:off x="770040" y="1874880"/>
            <a:ext cx="5895720" cy="4343040"/>
          </a:xfrm>
          <a:prstGeom prst="rect">
            <a:avLst/>
          </a:prstGeom>
          <a:noFill/>
          <a:ln w="0">
            <a:noFill/>
          </a:ln>
        </p:spPr>
        <p:style>
          <a:lnRef idx="0"/>
          <a:fillRef idx="0"/>
          <a:effectRef idx="0"/>
          <a:fontRef idx="minor"/>
        </p:style>
      </p:sp>
      <p:sp>
        <p:nvSpPr>
          <p:cNvPr id="599"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Conclusions</a:t>
            </a:r>
            <a:endParaRPr b="0" lang="en-IN" sz="4000" spc="-1" strike="noStrike">
              <a:latin typeface="Arial"/>
            </a:endParaRPr>
          </a:p>
        </p:txBody>
      </p:sp>
      <p:sp>
        <p:nvSpPr>
          <p:cNvPr id="600" name="CustomShape 4"/>
          <p:cNvSpPr/>
          <p:nvPr/>
        </p:nvSpPr>
        <p:spPr>
          <a:xfrm>
            <a:off x="720000" y="1440000"/>
            <a:ext cx="10439280" cy="345600"/>
          </a:xfrm>
          <a:prstGeom prst="rect">
            <a:avLst/>
          </a:prstGeom>
          <a:noFill/>
          <a:ln w="0">
            <a:noFill/>
          </a:ln>
        </p:spPr>
        <p:style>
          <a:lnRef idx="0"/>
          <a:fillRef idx="0"/>
          <a:effectRef idx="0"/>
          <a:fontRef idx="minor"/>
        </p:style>
      </p:sp>
      <p:sp>
        <p:nvSpPr>
          <p:cNvPr id="601" name="CustomShape 5"/>
          <p:cNvSpPr/>
          <p:nvPr/>
        </p:nvSpPr>
        <p:spPr>
          <a:xfrm>
            <a:off x="900000" y="1260000"/>
            <a:ext cx="10259280" cy="4441320"/>
          </a:xfrm>
          <a:prstGeom prst="rect">
            <a:avLst/>
          </a:prstGeom>
          <a:noFill/>
          <a:ln w="0">
            <a:noFill/>
          </a:ln>
        </p:spPr>
        <p:style>
          <a:lnRef idx="0"/>
          <a:fillRef idx="0"/>
          <a:effectRef idx="0"/>
          <a:fontRef idx="minor"/>
        </p:style>
        <p:txBody>
          <a:bodyPr lIns="90000" rIns="90000" tIns="45000" bIns="45000">
            <a:noAutofit/>
          </a:bodyPr>
          <a:p>
            <a:pPr marL="216000" indent="-215640">
              <a:lnSpc>
                <a:spcPct val="150000"/>
              </a:lnSpc>
              <a:spcBef>
                <a:spcPts val="283"/>
              </a:spcBef>
              <a:spcAft>
                <a:spcPts val="283"/>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Mission success rate is improving each year as newer and more advanced rocket technology</a:t>
            </a:r>
            <a:endParaRPr b="0" lang="en-IN" sz="1800" spc="-1" strike="noStrike">
              <a:latin typeface="Arial"/>
            </a:endParaRPr>
          </a:p>
          <a:p>
            <a:pPr marL="216000" indent="-215640">
              <a:lnSpc>
                <a:spcPct val="150000"/>
              </a:lnSpc>
              <a:spcBef>
                <a:spcPts val="283"/>
              </a:spcBef>
              <a:spcAft>
                <a:spcPts val="283"/>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coming to the market. </a:t>
            </a:r>
            <a:endParaRPr b="0" lang="en-IN" sz="1800" spc="-1" strike="noStrike">
              <a:latin typeface="Arial"/>
            </a:endParaRPr>
          </a:p>
          <a:p>
            <a:pPr marL="216000" indent="-215640">
              <a:lnSpc>
                <a:spcPct val="150000"/>
              </a:lnSpc>
              <a:spcBef>
                <a:spcPts val="283"/>
              </a:spcBef>
              <a:spcAft>
                <a:spcPts val="283"/>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Space missions to geostationary orbit, high earth orbit, sun sun synchronous orbit and 1</a:t>
            </a:r>
            <a:r>
              <a:rPr b="0" lang="en-IN" sz="1800" spc="-1" strike="noStrike" baseline="14000000">
                <a:solidFill>
                  <a:srgbClr val="000000"/>
                </a:solidFill>
                <a:latin typeface="Arial"/>
                <a:ea typeface="DejaVu Sans"/>
              </a:rPr>
              <a:t>st</a:t>
            </a:r>
            <a:endParaRPr b="0" lang="en-IN" sz="1800" spc="-1" strike="noStrike">
              <a:latin typeface="Arial"/>
            </a:endParaRPr>
          </a:p>
          <a:p>
            <a:pPr marL="216000" indent="-215640">
              <a:lnSpc>
                <a:spcPct val="150000"/>
              </a:lnSpc>
              <a:spcBef>
                <a:spcPts val="567"/>
              </a:spcBef>
              <a:spcAft>
                <a:spcPts val="56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Lagrangian point are very likely to be successful.</a:t>
            </a:r>
            <a:endParaRPr b="0" lang="en-IN" sz="1800" spc="-1" strike="noStrike">
              <a:latin typeface="Arial"/>
            </a:endParaRPr>
          </a:p>
          <a:p>
            <a:pPr marL="216000" indent="-215640">
              <a:lnSpc>
                <a:spcPct val="150000"/>
              </a:lnSpc>
              <a:spcBef>
                <a:spcPts val="1417"/>
              </a:spcBef>
              <a:spcAft>
                <a:spcPts val="141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Proximity of the launchsite to the coastline is a factor for mission success.</a:t>
            </a:r>
            <a:endParaRPr b="0" lang="en-IN" sz="1800" spc="-1" strike="noStrike">
              <a:latin typeface="Arial"/>
            </a:endParaRPr>
          </a:p>
          <a:p>
            <a:pPr marL="216000" indent="-215640">
              <a:lnSpc>
                <a:spcPct val="150000"/>
              </a:lnSpc>
              <a:spcBef>
                <a:spcPts val="1417"/>
              </a:spcBef>
              <a:spcAft>
                <a:spcPts val="141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Newer version rocket boosters are very likely to make the mission successful.</a:t>
            </a:r>
            <a:endParaRPr b="0" lang="en-IN" sz="1800" spc="-1" strike="noStrike">
              <a:latin typeface="Arial"/>
            </a:endParaRPr>
          </a:p>
          <a:p>
            <a:pPr marL="216000" indent="-215640">
              <a:lnSpc>
                <a:spcPct val="150000"/>
              </a:lnSpc>
              <a:spcBef>
                <a:spcPts val="1417"/>
              </a:spcBef>
              <a:spcAft>
                <a:spcPts val="141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Heavier payloads are more likely to make a successful mission.</a:t>
            </a:r>
            <a:endParaRPr b="0" lang="en-IN" sz="1800" spc="-1" strike="noStrike">
              <a:latin typeface="Arial"/>
            </a:endParaRPr>
          </a:p>
          <a:p>
            <a:pPr>
              <a:lnSpc>
                <a:spcPct val="150000"/>
              </a:lnSpc>
              <a:spcBef>
                <a:spcPts val="1417"/>
              </a:spcBef>
              <a:spcAft>
                <a:spcPts val="1417"/>
              </a:spcAf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02"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7FB8BF1-A2C7-4041-BD35-0B7C1BDB20A6}" type="slidenum">
              <a:rPr b="0" lang="en-US" sz="1600" spc="-1" strike="noStrike">
                <a:solidFill>
                  <a:srgbClr val="1c7ddb"/>
                </a:solidFill>
                <a:latin typeface="Abadi"/>
                <a:ea typeface="DejaVu Sans"/>
              </a:rPr>
              <a:t>50</a:t>
            </a:fld>
            <a:endParaRPr b="0" lang="en-IN" sz="1600" spc="-1" strike="noStrike">
              <a:latin typeface="Arial"/>
            </a:endParaRPr>
          </a:p>
        </p:txBody>
      </p:sp>
      <p:sp>
        <p:nvSpPr>
          <p:cNvPr id="603" name="CustomShape 2"/>
          <p:cNvSpPr/>
          <p:nvPr/>
        </p:nvSpPr>
        <p:spPr>
          <a:xfrm>
            <a:off x="770040" y="1859400"/>
            <a:ext cx="10507320" cy="434304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is the link to this project capstone repository of mine.</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Links to the websites of the software packages used are given below.</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3"/>
              </a:rPr>
              <a:t>https://scikit-learn.org/stable/</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4"/>
              </a:rPr>
              <a:t>https://python-visualization.github.io/folium/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5"/>
              </a:rPr>
              <a:t>https://plotly.com/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6"/>
              </a:rPr>
              <a:t>https://pandas.pydata.org/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7"/>
              </a:rPr>
              <a:t>https://matplotlib.org/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8"/>
              </a:rPr>
              <a:t>https://seaborn.pydata.org/</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https://www.libreoffice.org/</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9"/>
              </a:rPr>
              <a:t>https://colab.research.google.com/</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604"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Appendix</a:t>
            </a:r>
            <a:endParaRPr b="0" lang="en-IN" sz="4000" spc="-1" strike="noStrike">
              <a:latin typeface="Arial"/>
            </a:endParaRPr>
          </a:p>
        </p:txBody>
      </p:sp>
      <p:sp>
        <p:nvSpPr>
          <p:cNvPr id="605" name="CustomShape 4"/>
          <p:cNvSpPr/>
          <p:nvPr/>
        </p:nvSpPr>
        <p:spPr>
          <a:xfrm>
            <a:off x="770040" y="5040000"/>
            <a:ext cx="6428520" cy="344880"/>
          </a:xfrm>
          <a:prstGeom prst="rect">
            <a:avLst/>
          </a:prstGeom>
          <a:noFill/>
          <a:ln w="0">
            <a:noFill/>
          </a:ln>
        </p:spPr>
        <p:style>
          <a:lnRef idx="0"/>
          <a:fillRef idx="0"/>
          <a:effectRef idx="0"/>
          <a:fontRef idx="minor"/>
        </p:style>
      </p:sp>
      <p:sp>
        <p:nvSpPr>
          <p:cNvPr id="606" name="CustomShape 5"/>
          <p:cNvSpPr/>
          <p:nvPr/>
        </p:nvSpPr>
        <p:spPr>
          <a:xfrm>
            <a:off x="11700000" y="2340000"/>
            <a:ext cx="179280" cy="3448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8" name="CustomShape 1"/>
          <p:cNvSpPr/>
          <p:nvPr/>
        </p:nvSpPr>
        <p:spPr>
          <a:xfrm>
            <a:off x="9448920" y="6356520"/>
            <a:ext cx="2734920" cy="35676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6C948C7-E55E-42AF-A6DC-16AD8686EA5F}"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69" name="CustomShape 2"/>
          <p:cNvSpPr/>
          <p:nvPr/>
        </p:nvSpPr>
        <p:spPr>
          <a:xfrm>
            <a:off x="77796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0"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88415EB-CEBD-460D-BD13-33ADC21795AF}"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71" name="CustomShape 2"/>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Methodology</a:t>
            </a:r>
            <a:endParaRPr b="0" lang="en-IN" sz="4000" spc="-1" strike="noStrike">
              <a:latin typeface="Arial"/>
            </a:endParaRPr>
          </a:p>
        </p:txBody>
      </p:sp>
      <p:sp>
        <p:nvSpPr>
          <p:cNvPr id="372" name="TextShape 3"/>
          <p:cNvSpPr txBox="1"/>
          <p:nvPr/>
        </p:nvSpPr>
        <p:spPr>
          <a:xfrm>
            <a:off x="720000" y="1260000"/>
            <a:ext cx="10620000" cy="5191920"/>
          </a:xfrm>
          <a:prstGeom prst="rect">
            <a:avLst/>
          </a:prstGeom>
          <a:noFill/>
          <a:ln w="0">
            <a:noFill/>
          </a:ln>
        </p:spPr>
        <p:txBody>
          <a:bodyPr lIns="90000" rIns="90000" tIns="45000" bIns="45000">
            <a:noAutofit/>
          </a:bodyPr>
          <a:p>
            <a:endParaRPr b="0" lang="en-IN" sz="1800" spc="-1" strike="noStrike">
              <a:latin typeface="Arial"/>
            </a:endParaRPr>
          </a:p>
          <a:p>
            <a:pPr marL="216000" indent="-216000">
              <a:buClr>
                <a:srgbClr val="000000"/>
              </a:buClr>
              <a:buSzPct val="45000"/>
              <a:buFont typeface="Wingdings" charset="2"/>
              <a:buChar char=""/>
            </a:pPr>
            <a:r>
              <a:rPr b="0" lang="en-US" sz="1800" spc="-1" strike="noStrike">
                <a:solidFill>
                  <a:srgbClr val="000000"/>
                </a:solidFill>
                <a:latin typeface="Abadi"/>
                <a:ea typeface="DejaVu Sans"/>
              </a:rPr>
              <a:t> </a:t>
            </a:r>
            <a:r>
              <a:rPr b="0" lang="en-US" sz="1800" spc="-1" strike="noStrike">
                <a:solidFill>
                  <a:srgbClr val="000000"/>
                </a:solidFill>
                <a:latin typeface="Abadi"/>
                <a:ea typeface="DejaVu Sans"/>
              </a:rPr>
              <a:t>D</a:t>
            </a:r>
            <a:r>
              <a:rPr b="0" lang="en-US" sz="1800" spc="-1" strike="noStrike">
                <a:solidFill>
                  <a:srgbClr val="292929"/>
                </a:solidFill>
                <a:latin typeface="Abadi"/>
                <a:ea typeface="DejaVu Sans"/>
              </a:rPr>
              <a:t>ata collection</a:t>
            </a:r>
            <a:endParaRPr b="0" lang="en-IN" sz="1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1800" spc="-1" strike="noStrike">
                <a:solidFill>
                  <a:srgbClr val="767171"/>
                </a:solidFill>
                <a:latin typeface="Abadi"/>
                <a:ea typeface="DejaVu Sans"/>
              </a:rPr>
              <a:t>    </a:t>
            </a:r>
            <a:r>
              <a:rPr b="0" lang="en-US" sz="1800" spc="-1" strike="noStrike">
                <a:solidFill>
                  <a:srgbClr val="767171"/>
                </a:solidFill>
                <a:latin typeface="Abadi"/>
                <a:ea typeface="DejaVu Sans"/>
              </a:rPr>
              <a:t>API and Web-scrapping</a:t>
            </a:r>
            <a:endParaRPr b="0" lang="en-IN" sz="1800" spc="-1" strike="noStrike">
              <a:latin typeface="Arial"/>
            </a:endParaRPr>
          </a:p>
          <a:p>
            <a:pPr marL="228600" indent="-220320">
              <a:lnSpc>
                <a:spcPct val="120000"/>
              </a:lnSpc>
              <a:spcBef>
                <a:spcPts val="1400"/>
              </a:spcBef>
              <a:buClr>
                <a:srgbClr val="292929"/>
              </a:buClr>
              <a:buFont typeface="Arial"/>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data wrangling</a:t>
            </a:r>
            <a:endParaRPr b="0" lang="en-IN" sz="1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1800" spc="-1" strike="noStrike">
                <a:solidFill>
                  <a:srgbClr val="767171"/>
                </a:solidFill>
                <a:latin typeface="Abadi"/>
                <a:ea typeface="DejaVu Sans"/>
              </a:rPr>
              <a:t> </a:t>
            </a:r>
            <a:r>
              <a:rPr b="0" lang="en-US" sz="1800" spc="-1" strike="noStrike">
                <a:solidFill>
                  <a:srgbClr val="767171"/>
                </a:solidFill>
                <a:latin typeface="Abadi"/>
                <a:ea typeface="DejaVu Sans"/>
              </a:rPr>
              <a:t>Cleaning, Imputation, Feature Engineering</a:t>
            </a:r>
            <a:endParaRPr b="0" lang="en-IN" sz="1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exploratory data analysis (EDA) using visualization and SQL</a:t>
            </a:r>
            <a:endParaRPr b="0" lang="en-IN" sz="1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interactive visual analytics using Folium and Plotly Dash</a:t>
            </a:r>
            <a:endParaRPr b="0" lang="en-IN" sz="1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predictive analysis using classification models</a:t>
            </a:r>
            <a:endParaRPr b="0" lang="en-IN" sz="1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1800" spc="-1" strike="noStrike">
                <a:solidFill>
                  <a:srgbClr val="767171"/>
                </a:solidFill>
                <a:latin typeface="Abadi"/>
                <a:ea typeface="DejaVu Sans"/>
              </a:rPr>
              <a:t> </a:t>
            </a:r>
            <a:r>
              <a:rPr b="0" lang="en-US" sz="1800" spc="-1" strike="noStrike">
                <a:solidFill>
                  <a:srgbClr val="767171"/>
                </a:solidFill>
                <a:latin typeface="Abadi"/>
                <a:ea typeface="DejaVu Sans"/>
              </a:rPr>
              <a:t>Building, tuning, evaluating classification models</a:t>
            </a:r>
            <a:endParaRPr b="0" lang="en-IN" sz="1800" spc="-1" strike="noStrike">
              <a:latin typeface="Arial"/>
            </a:endParaRPr>
          </a:p>
          <a:p>
            <a:pPr>
              <a:lnSpc>
                <a:spcPct val="100000"/>
              </a:lnSpc>
              <a:spcBef>
                <a:spcPts val="1400"/>
              </a:spcBef>
              <a:tabLst>
                <a:tab algn="l" pos="0"/>
              </a:tabLst>
            </a:pPr>
            <a:endParaRPr b="0" lang="en-IN" sz="1800" spc="-1" strike="noStrike">
              <a:latin typeface="Arial"/>
            </a:endParaRPr>
          </a:p>
          <a:p>
            <a:pPr>
              <a:lnSpc>
                <a:spcPct val="100000"/>
              </a:lnSpc>
              <a:spcBef>
                <a:spcPts val="1400"/>
              </a:spcBef>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3"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AA4F0D9-C801-41D2-A40C-6A769874AD95}" type="slidenum">
              <a:rPr b="0" lang="en-US" sz="1600" spc="-1" strike="noStrike">
                <a:solidFill>
                  <a:srgbClr val="1c7ddb"/>
                </a:solidFill>
                <a:latin typeface="Abadi"/>
                <a:ea typeface="DejaVu Sans"/>
              </a:rPr>
              <a:t>7</a:t>
            </a:fld>
            <a:endParaRPr b="0" lang="en-IN" sz="1600" spc="-1" strike="noStrike">
              <a:latin typeface="Arial"/>
            </a:endParaRPr>
          </a:p>
        </p:txBody>
      </p:sp>
      <p:sp>
        <p:nvSpPr>
          <p:cNvPr id="374" name="CustomShape 2"/>
          <p:cNvSpPr/>
          <p:nvPr/>
        </p:nvSpPr>
        <p:spPr>
          <a:xfrm>
            <a:off x="770040" y="1825560"/>
            <a:ext cx="10507320" cy="434304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Some data sets were collected by </a:t>
            </a:r>
            <a:r>
              <a:rPr b="0" lang="en-US" sz="2200" spc="-1" strike="noStrike">
                <a:solidFill>
                  <a:srgbClr val="ff8000"/>
                </a:solidFill>
                <a:latin typeface="Abadi"/>
                <a:ea typeface="DejaVu Sans"/>
              </a:rPr>
              <a:t>web-scrapping</a:t>
            </a:r>
            <a:r>
              <a:rPr b="0" lang="en-US" sz="2200" spc="-1" strike="noStrike">
                <a:solidFill>
                  <a:srgbClr val="292929"/>
                </a:solidFill>
                <a:latin typeface="Abadi"/>
                <a:ea typeface="DejaVu Sans"/>
              </a:rPr>
              <a:t>. We used </a:t>
            </a:r>
            <a:r>
              <a:rPr b="0" lang="en-US" sz="2200" spc="-1" strike="noStrike">
                <a:solidFill>
                  <a:srgbClr val="00a933"/>
                </a:solidFill>
                <a:latin typeface="Abadi"/>
                <a:ea typeface="DejaVu Sans"/>
              </a:rPr>
              <a:t>BeautifulSoup</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Noto Sans CJK SC"/>
              </a:rPr>
              <a:t>Package to </a:t>
            </a:r>
            <a:r>
              <a:rPr b="0" lang="en-US" sz="2200" spc="-1" strike="noStrike">
                <a:solidFill>
                  <a:srgbClr val="808080"/>
                </a:solidFill>
                <a:latin typeface="Abadi"/>
                <a:ea typeface="Noto Sans CJK SC"/>
              </a:rPr>
              <a:t>parse the HTML contents</a:t>
            </a:r>
            <a:r>
              <a:rPr b="0" lang="en-US" sz="2200" spc="-1" strike="noStrike">
                <a:solidFill>
                  <a:srgbClr val="292929"/>
                </a:solidFill>
                <a:latin typeface="Abadi"/>
                <a:ea typeface="Noto Sans CJK SC"/>
              </a:rPr>
              <a:t> which were downloaded using the </a:t>
            </a:r>
            <a:r>
              <a:rPr b="0" lang="en-US" sz="2200" spc="-1" strike="noStrike">
                <a:solidFill>
                  <a:srgbClr val="158466"/>
                </a:solidFill>
                <a:latin typeface="Abadi"/>
                <a:ea typeface="Noto Sans CJK SC"/>
              </a:rPr>
              <a:t>get</a:t>
            </a:r>
            <a:r>
              <a:rPr b="0" lang="en-US" sz="2200" spc="-1" strike="noStrike">
                <a:solidFill>
                  <a:srgbClr val="292929"/>
                </a:solidFill>
                <a:latin typeface="Abadi"/>
                <a:ea typeface="Noto Sans CJK SC"/>
              </a:rPr>
              <a:t> function of </a:t>
            </a:r>
            <a:r>
              <a:rPr b="0" lang="en-US" sz="2200" spc="-1" strike="noStrike">
                <a:solidFill>
                  <a:srgbClr val="800080"/>
                </a:solidFill>
                <a:latin typeface="Abadi"/>
                <a:ea typeface="Noto Sans CJK SC"/>
              </a:rPr>
              <a:t>requests </a:t>
            </a:r>
            <a:r>
              <a:rPr b="0" lang="en-US" sz="2200" spc="-1" strike="noStrike">
                <a:solidFill>
                  <a:srgbClr val="292929"/>
                </a:solidFill>
                <a:latin typeface="Abadi"/>
                <a:ea typeface="DejaVu Sans"/>
              </a:rPr>
              <a:t>library.</a:t>
            </a: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Other datasets were collected using </a:t>
            </a:r>
            <a:r>
              <a:rPr b="0" lang="en-US" sz="2200" spc="-1" strike="noStrike">
                <a:solidFill>
                  <a:srgbClr val="e6e905"/>
                </a:solidFill>
                <a:latin typeface="Abadi"/>
                <a:ea typeface="DejaVu Sans"/>
              </a:rPr>
              <a:t>SpaceX API</a:t>
            </a:r>
            <a:r>
              <a:rPr b="0" lang="en-US" sz="2200" spc="-1" strike="noStrike">
                <a:solidFill>
                  <a:srgbClr val="292929"/>
                </a:solidFill>
                <a:latin typeface="Abadi"/>
                <a:ea typeface="DejaVu Sans"/>
              </a:rPr>
              <a:t>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Now let’s move on to see how datasets were collected using both the processes.</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tabLst>
                <a:tab algn="l" pos="0"/>
              </a:tabLst>
            </a:pPr>
            <a:endParaRPr b="0" lang="en-IN" sz="2200" spc="-1" strike="noStrike">
              <a:latin typeface="Arial"/>
            </a:endParaRPr>
          </a:p>
        </p:txBody>
      </p:sp>
      <p:sp>
        <p:nvSpPr>
          <p:cNvPr id="375"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6" name="CustomShape 1"/>
          <p:cNvSpPr/>
          <p:nvPr/>
        </p:nvSpPr>
        <p:spPr>
          <a:xfrm>
            <a:off x="8714880" y="6025680"/>
            <a:ext cx="2734920" cy="393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981BAF2-0C77-422E-8102-0A975237CCCE}" type="slidenum">
              <a:rPr b="0" lang="en-US" sz="1600" spc="-1" strike="noStrike">
                <a:solidFill>
                  <a:srgbClr val="1c7ddb"/>
                </a:solidFill>
                <a:latin typeface="Abadi"/>
                <a:ea typeface="DejaVu Sans"/>
              </a:rPr>
              <a:t>8</a:t>
            </a:fld>
            <a:endParaRPr b="0" lang="en-IN" sz="1600" spc="-1" strike="noStrike">
              <a:latin typeface="Arial"/>
            </a:endParaRPr>
          </a:p>
        </p:txBody>
      </p:sp>
      <p:sp>
        <p:nvSpPr>
          <p:cNvPr id="377" name="CustomShape 2"/>
          <p:cNvSpPr/>
          <p:nvPr/>
        </p:nvSpPr>
        <p:spPr>
          <a:xfrm>
            <a:off x="820800" y="1800360"/>
            <a:ext cx="4632120" cy="4217760"/>
          </a:xfrm>
          <a:prstGeom prst="rect">
            <a:avLst/>
          </a:prstGeom>
          <a:noFill/>
          <a:ln w="0">
            <a:noFill/>
          </a:ln>
        </p:spPr>
        <p:style>
          <a:lnRef idx="0"/>
          <a:fillRef idx="0"/>
          <a:effectRef idx="0"/>
          <a:fontRef idx="minor"/>
        </p:style>
        <p:txBody>
          <a:bodyPr lIns="90000" rIns="90000" tIns="45000" bIns="45000">
            <a:normAutofit/>
          </a:bodyPr>
          <a:p>
            <a:pPr marL="228600" indent="-22032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It is the visualized data collection process with SpaceX REST API.</a:t>
            </a:r>
            <a:endParaRPr b="0" lang="en-IN" sz="2200" spc="-1" strike="noStrike">
              <a:latin typeface="Arial"/>
            </a:endParaRPr>
          </a:p>
          <a:p>
            <a:pPr marL="228600" indent="-22032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92929"/>
                </a:solidFill>
                <a:highlight>
                  <a:srgbClr val="ffffff"/>
                </a:highlight>
                <a:latin typeface="Abadi"/>
                <a:ea typeface="DejaVu Sans"/>
              </a:rPr>
              <a:t> is the GitHub URL of the completed SpaceX API calls notebook.</a:t>
            </a:r>
            <a:endParaRPr b="0" lang="en-IN" sz="2200" spc="-1" strike="noStrike">
              <a:latin typeface="Arial"/>
            </a:endParaRPr>
          </a:p>
          <a:p>
            <a:pPr>
              <a:lnSpc>
                <a:spcPct val="90000"/>
              </a:lnSpc>
              <a:spcBef>
                <a:spcPts val="1001"/>
              </a:spcBef>
            </a:pPr>
            <a:endParaRPr b="0" lang="en-IN" sz="2200" spc="-1" strike="noStrike">
              <a:latin typeface="Arial"/>
            </a:endParaRPr>
          </a:p>
        </p:txBody>
      </p:sp>
      <p:sp>
        <p:nvSpPr>
          <p:cNvPr id="378" name="CustomShape 3"/>
          <p:cNvSpPr/>
          <p:nvPr/>
        </p:nvSpPr>
        <p:spPr>
          <a:xfrm>
            <a:off x="770040" y="538560"/>
            <a:ext cx="10507320" cy="54072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sp>
        <p:nvSpPr>
          <p:cNvPr id="379" name="CustomShape 4"/>
          <p:cNvSpPr/>
          <p:nvPr/>
        </p:nvSpPr>
        <p:spPr>
          <a:xfrm>
            <a:off x="5910120" y="1792440"/>
            <a:ext cx="5452560" cy="419868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80" name="CustomShape 5"/>
          <p:cNvSpPr/>
          <p:nvPr/>
        </p:nvSpPr>
        <p:spPr>
          <a:xfrm>
            <a:off x="5940000" y="1800000"/>
            <a:ext cx="1432440" cy="3524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81" name="CustomShape 6"/>
          <p:cNvSpPr/>
          <p:nvPr/>
        </p:nvSpPr>
        <p:spPr>
          <a:xfrm>
            <a:off x="8280000" y="1972440"/>
            <a:ext cx="2692440" cy="5400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Numpy and DateTime</a:t>
            </a:r>
            <a:endParaRPr b="0" lang="en-IN" sz="1800" spc="-1" strike="noStrike">
              <a:latin typeface="Arial"/>
            </a:endParaRPr>
          </a:p>
        </p:txBody>
      </p:sp>
      <p:sp>
        <p:nvSpPr>
          <p:cNvPr id="382" name="CustomShape 7"/>
          <p:cNvSpPr/>
          <p:nvPr/>
        </p:nvSpPr>
        <p:spPr>
          <a:xfrm>
            <a:off x="6120000" y="3060000"/>
            <a:ext cx="3052440" cy="7124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Call the api using get function</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Of requests and relevant URL</a:t>
            </a:r>
            <a:endParaRPr b="0" lang="en-IN" sz="1800" spc="-1" strike="noStrike">
              <a:latin typeface="Arial"/>
            </a:endParaRPr>
          </a:p>
        </p:txBody>
      </p:sp>
      <p:sp>
        <p:nvSpPr>
          <p:cNvPr id="383" name="Line 8"/>
          <p:cNvSpPr/>
          <p:nvPr/>
        </p:nvSpPr>
        <p:spPr>
          <a:xfrm flipH="1">
            <a:off x="7740000" y="2520000"/>
            <a:ext cx="1080000" cy="540000"/>
          </a:xfrm>
          <a:prstGeom prst="line">
            <a:avLst/>
          </a:prstGeom>
          <a:ln w="0">
            <a:solidFill>
              <a:srgbClr val="3465a4"/>
            </a:solidFill>
            <a:tailEnd len="med" type="triangle" w="med"/>
          </a:ln>
        </p:spPr>
        <p:style>
          <a:lnRef idx="0"/>
          <a:fillRef idx="0"/>
          <a:effectRef idx="0"/>
          <a:fontRef idx="minor"/>
        </p:style>
      </p:sp>
      <p:sp>
        <p:nvSpPr>
          <p:cNvPr id="384" name="Line 9"/>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85" name="CustomShape 10"/>
          <p:cNvSpPr/>
          <p:nvPr/>
        </p:nvSpPr>
        <p:spPr>
          <a:xfrm>
            <a:off x="7740000" y="3960000"/>
            <a:ext cx="3412440" cy="7124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Decode the response as a Json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&amp; turn it into a Pandas dataframe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relevant functions</a:t>
            </a:r>
            <a:endParaRPr b="0" lang="en-IN" sz="1800" spc="-1" strike="noStrike">
              <a:latin typeface="Arial"/>
            </a:endParaRPr>
          </a:p>
          <a:p>
            <a:pPr algn="ctr">
              <a:lnSpc>
                <a:spcPct val="100000"/>
              </a:lnSpc>
            </a:pPr>
            <a:endParaRPr b="0" lang="en-IN" sz="1800" spc="-1" strike="noStrike">
              <a:latin typeface="Arial"/>
            </a:endParaRPr>
          </a:p>
        </p:txBody>
      </p:sp>
      <p:sp>
        <p:nvSpPr>
          <p:cNvPr id="386" name="Line 11"/>
          <p:cNvSpPr/>
          <p:nvPr/>
        </p:nvSpPr>
        <p:spPr>
          <a:xfrm>
            <a:off x="9180000" y="3420000"/>
            <a:ext cx="360000" cy="540000"/>
          </a:xfrm>
          <a:prstGeom prst="line">
            <a:avLst/>
          </a:prstGeom>
          <a:ln w="0">
            <a:solidFill>
              <a:srgbClr val="3465a4"/>
            </a:solidFill>
            <a:tailEnd len="med" type="triangle" w="med"/>
          </a:ln>
        </p:spPr>
        <p:style>
          <a:lnRef idx="0"/>
          <a:fillRef idx="0"/>
          <a:effectRef idx="0"/>
          <a:fontRef idx="minor"/>
        </p:style>
      </p:sp>
      <p:sp>
        <p:nvSpPr>
          <p:cNvPr id="387" name="CustomShape 12"/>
          <p:cNvSpPr/>
          <p:nvPr/>
        </p:nvSpPr>
        <p:spPr>
          <a:xfrm>
            <a:off x="6143400" y="4860000"/>
            <a:ext cx="4469040" cy="3524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Filter, wrangle and clean and save the data</a:t>
            </a:r>
            <a:endParaRPr b="0" lang="en-IN" sz="1800" spc="-1" strike="noStrike">
              <a:latin typeface="Arial"/>
            </a:endParaRPr>
          </a:p>
        </p:txBody>
      </p:sp>
      <p:sp>
        <p:nvSpPr>
          <p:cNvPr id="388" name="Line 13"/>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
        <p:nvSpPr>
          <p:cNvPr id="389" name="CustomShape 14"/>
          <p:cNvSpPr/>
          <p:nvPr/>
        </p:nvSpPr>
        <p:spPr>
          <a:xfrm>
            <a:off x="7560000" y="5580000"/>
            <a:ext cx="1792440" cy="3524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390" name="Line 15"/>
          <p:cNvSpPr/>
          <p:nvPr/>
        </p:nvSpPr>
        <p:spPr>
          <a:xfrm>
            <a:off x="8460000" y="5220000"/>
            <a:ext cx="0" cy="36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772</TotalTime>
  <Application>LibreOffice/7.0.4.2$Linux_X86_64 LibreOffice_project/00$Build-2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2022-02-01T17:19:45Z</dcterms:modified>
  <cp:revision>285</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